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131"/>
  </p:notesMasterIdLst>
  <p:sldIdLst>
    <p:sldId id="256" r:id="rId3"/>
    <p:sldId id="277" r:id="rId4"/>
    <p:sldId id="266" r:id="rId5"/>
    <p:sldId id="265" r:id="rId6"/>
    <p:sldId id="267" r:id="rId7"/>
    <p:sldId id="261" r:id="rId8"/>
    <p:sldId id="268" r:id="rId9"/>
    <p:sldId id="269" r:id="rId10"/>
    <p:sldId id="270" r:id="rId11"/>
    <p:sldId id="271" r:id="rId12"/>
    <p:sldId id="272" r:id="rId13"/>
    <p:sldId id="274" r:id="rId14"/>
    <p:sldId id="273" r:id="rId15"/>
    <p:sldId id="275" r:id="rId16"/>
    <p:sldId id="409" r:id="rId17"/>
    <p:sldId id="411" r:id="rId18"/>
    <p:sldId id="408" r:id="rId19"/>
    <p:sldId id="410" r:id="rId20"/>
    <p:sldId id="276" r:id="rId21"/>
    <p:sldId id="280" r:id="rId22"/>
    <p:sldId id="278" r:id="rId23"/>
    <p:sldId id="287" r:id="rId24"/>
    <p:sldId id="412" r:id="rId25"/>
    <p:sldId id="284" r:id="rId26"/>
    <p:sldId id="285" r:id="rId27"/>
    <p:sldId id="291" r:id="rId28"/>
    <p:sldId id="292" r:id="rId29"/>
    <p:sldId id="286" r:id="rId30"/>
    <p:sldId id="288" r:id="rId31"/>
    <p:sldId id="289" r:id="rId32"/>
    <p:sldId id="294" r:id="rId33"/>
    <p:sldId id="296" r:id="rId34"/>
    <p:sldId id="314" r:id="rId35"/>
    <p:sldId id="358" r:id="rId36"/>
    <p:sldId id="260" r:id="rId37"/>
    <p:sldId id="385" r:id="rId38"/>
    <p:sldId id="386" r:id="rId39"/>
    <p:sldId id="297" r:id="rId40"/>
    <p:sldId id="298" r:id="rId41"/>
    <p:sldId id="387" r:id="rId42"/>
    <p:sldId id="388" r:id="rId43"/>
    <p:sldId id="335" r:id="rId44"/>
    <p:sldId id="336" r:id="rId45"/>
    <p:sldId id="337" r:id="rId46"/>
    <p:sldId id="413" r:id="rId47"/>
    <p:sldId id="300" r:id="rId48"/>
    <p:sldId id="301" r:id="rId49"/>
    <p:sldId id="302" r:id="rId50"/>
    <p:sldId id="303" r:id="rId51"/>
    <p:sldId id="394" r:id="rId52"/>
    <p:sldId id="395" r:id="rId53"/>
    <p:sldId id="396" r:id="rId54"/>
    <p:sldId id="401" r:id="rId55"/>
    <p:sldId id="400" r:id="rId56"/>
    <p:sldId id="391" r:id="rId57"/>
    <p:sldId id="389" r:id="rId58"/>
    <p:sldId id="309" r:id="rId59"/>
    <p:sldId id="311" r:id="rId60"/>
    <p:sldId id="313" r:id="rId61"/>
    <p:sldId id="392" r:id="rId62"/>
    <p:sldId id="402" r:id="rId63"/>
    <p:sldId id="403" r:id="rId64"/>
    <p:sldId id="405" r:id="rId65"/>
    <p:sldId id="406" r:id="rId66"/>
    <p:sldId id="399" r:id="rId67"/>
    <p:sldId id="407" r:id="rId68"/>
    <p:sldId id="312" r:id="rId69"/>
    <p:sldId id="315" r:id="rId70"/>
    <p:sldId id="316" r:id="rId71"/>
    <p:sldId id="322" r:id="rId72"/>
    <p:sldId id="323" r:id="rId73"/>
    <p:sldId id="324" r:id="rId74"/>
    <p:sldId id="330" r:id="rId75"/>
    <p:sldId id="487" r:id="rId76"/>
    <p:sldId id="488" r:id="rId77"/>
    <p:sldId id="489" r:id="rId78"/>
    <p:sldId id="490" r:id="rId79"/>
    <p:sldId id="493" r:id="rId80"/>
    <p:sldId id="492" r:id="rId81"/>
    <p:sldId id="494" r:id="rId82"/>
    <p:sldId id="495" r:id="rId83"/>
    <p:sldId id="497" r:id="rId84"/>
    <p:sldId id="496" r:id="rId85"/>
    <p:sldId id="498" r:id="rId86"/>
    <p:sldId id="499" r:id="rId87"/>
    <p:sldId id="500" r:id="rId88"/>
    <p:sldId id="501" r:id="rId89"/>
    <p:sldId id="502" r:id="rId90"/>
    <p:sldId id="505" r:id="rId91"/>
    <p:sldId id="503" r:id="rId92"/>
    <p:sldId id="506" r:id="rId93"/>
    <p:sldId id="507" r:id="rId94"/>
    <p:sldId id="508" r:id="rId95"/>
    <p:sldId id="516" r:id="rId96"/>
    <p:sldId id="509" r:id="rId97"/>
    <p:sldId id="511" r:id="rId98"/>
    <p:sldId id="512" r:id="rId99"/>
    <p:sldId id="513" r:id="rId100"/>
    <p:sldId id="514" r:id="rId101"/>
    <p:sldId id="515" r:id="rId102"/>
    <p:sldId id="519" r:id="rId103"/>
    <p:sldId id="518" r:id="rId104"/>
    <p:sldId id="520" r:id="rId105"/>
    <p:sldId id="521" r:id="rId106"/>
    <p:sldId id="522" r:id="rId107"/>
    <p:sldId id="523" r:id="rId108"/>
    <p:sldId id="524" r:id="rId109"/>
    <p:sldId id="525" r:id="rId110"/>
    <p:sldId id="537" r:id="rId111"/>
    <p:sldId id="538" r:id="rId112"/>
    <p:sldId id="539" r:id="rId113"/>
    <p:sldId id="540" r:id="rId114"/>
    <p:sldId id="541" r:id="rId115"/>
    <p:sldId id="542" r:id="rId116"/>
    <p:sldId id="543" r:id="rId117"/>
    <p:sldId id="414" r:id="rId118"/>
    <p:sldId id="415" r:id="rId119"/>
    <p:sldId id="416" r:id="rId120"/>
    <p:sldId id="417" r:id="rId121"/>
    <p:sldId id="419" r:id="rId122"/>
    <p:sldId id="420" r:id="rId123"/>
    <p:sldId id="421" r:id="rId124"/>
    <p:sldId id="422" r:id="rId125"/>
    <p:sldId id="423" r:id="rId126"/>
    <p:sldId id="424" r:id="rId127"/>
    <p:sldId id="425" r:id="rId128"/>
    <p:sldId id="442" r:id="rId129"/>
    <p:sldId id="443" r:id="rId130"/>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6107" autoAdjust="0"/>
    <p:restoredTop sz="98487" autoAdjust="0"/>
  </p:normalViewPr>
  <p:slideViewPr>
    <p:cSldViewPr>
      <p:cViewPr>
        <p:scale>
          <a:sx n="102" d="100"/>
          <a:sy n="102" d="100"/>
        </p:scale>
        <p:origin x="192"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28396-EC27-43C5-A2D0-885967A0BBAF}"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4ACC4C44-1A12-4D55-9387-9A888D9099F9}">
      <dgm:prSet phldrT="[Text]"/>
      <dgm:spPr/>
      <dgm:t>
        <a:bodyPr/>
        <a:lstStyle/>
        <a:p>
          <a:r>
            <a:rPr lang="en-US" dirty="0"/>
            <a:t>Atmel</a:t>
          </a:r>
        </a:p>
      </dgm:t>
    </dgm:pt>
    <dgm:pt modelId="{9EFAEA33-15E3-4CD1-8744-9613E4A96569}" type="parTrans" cxnId="{A8A075FB-BF0A-4AE6-BE0A-60F1F880D75E}">
      <dgm:prSet/>
      <dgm:spPr/>
      <dgm:t>
        <a:bodyPr/>
        <a:lstStyle/>
        <a:p>
          <a:endParaRPr lang="en-US"/>
        </a:p>
      </dgm:t>
    </dgm:pt>
    <dgm:pt modelId="{024A80BB-D391-4CC5-B0B4-00671BB7570B}" type="sibTrans" cxnId="{A8A075FB-BF0A-4AE6-BE0A-60F1F880D75E}">
      <dgm:prSet/>
      <dgm:spPr/>
      <dgm:t>
        <a:bodyPr/>
        <a:lstStyle/>
        <a:p>
          <a:endParaRPr lang="en-US"/>
        </a:p>
      </dgm:t>
    </dgm:pt>
    <dgm:pt modelId="{5AD2AD70-8CD3-4CD1-B18C-3A19043F977E}">
      <dgm:prSet phldrT="[Text]"/>
      <dgm:spPr/>
      <dgm:t>
        <a:bodyPr/>
        <a:lstStyle/>
        <a:p>
          <a:r>
            <a:rPr lang="en-US" dirty="0"/>
            <a:t>AVR (8/16bit)</a:t>
          </a:r>
        </a:p>
      </dgm:t>
    </dgm:pt>
    <dgm:pt modelId="{FF2AC575-99C9-4B72-A577-5597EEC962B1}" type="parTrans" cxnId="{46D495E7-F2B2-4A40-981A-02C35EEF625D}">
      <dgm:prSet/>
      <dgm:spPr/>
      <dgm:t>
        <a:bodyPr/>
        <a:lstStyle/>
        <a:p>
          <a:endParaRPr lang="en-US"/>
        </a:p>
      </dgm:t>
    </dgm:pt>
    <dgm:pt modelId="{AEB260FD-19F3-4001-BF7F-83B1433D0718}" type="sibTrans" cxnId="{46D495E7-F2B2-4A40-981A-02C35EEF625D}">
      <dgm:prSet/>
      <dgm:spPr/>
      <dgm:t>
        <a:bodyPr/>
        <a:lstStyle/>
        <a:p>
          <a:endParaRPr lang="en-US"/>
        </a:p>
      </dgm:t>
    </dgm:pt>
    <dgm:pt modelId="{424A34C2-2326-41B5-AE0E-541565169149}">
      <dgm:prSet phldrT="[Text]"/>
      <dgm:spPr/>
      <dgm:t>
        <a:bodyPr/>
        <a:lstStyle/>
        <a:p>
          <a:r>
            <a:rPr lang="en-US" dirty="0">
              <a:solidFill>
                <a:srgbClr val="FF0000"/>
              </a:solidFill>
            </a:rPr>
            <a:t>SAM</a:t>
          </a:r>
          <a:r>
            <a:rPr lang="en-US" dirty="0"/>
            <a:t> (32bit)</a:t>
          </a:r>
        </a:p>
      </dgm:t>
    </dgm:pt>
    <dgm:pt modelId="{D0431444-EDB7-4E5E-B519-E6C1DE34D9F9}" type="parTrans" cxnId="{DA9FC50C-1969-4334-90AB-644A81C8ABB9}">
      <dgm:prSet/>
      <dgm:spPr/>
      <dgm:t>
        <a:bodyPr/>
        <a:lstStyle/>
        <a:p>
          <a:endParaRPr lang="en-US"/>
        </a:p>
      </dgm:t>
    </dgm:pt>
    <dgm:pt modelId="{10CAA4AE-F7A6-4C39-89D9-C0266086F068}" type="sibTrans" cxnId="{DA9FC50C-1969-4334-90AB-644A81C8ABB9}">
      <dgm:prSet/>
      <dgm:spPr/>
      <dgm:t>
        <a:bodyPr/>
        <a:lstStyle/>
        <a:p>
          <a:endParaRPr lang="en-US"/>
        </a:p>
      </dgm:t>
    </dgm:pt>
    <dgm:pt modelId="{996B1349-9ED0-444A-8E9C-B902CFF05B1B}">
      <dgm:prSet phldrT="[Text]"/>
      <dgm:spPr/>
      <dgm:t>
        <a:bodyPr/>
        <a:lstStyle/>
        <a:p>
          <a:r>
            <a:rPr lang="en-US" dirty="0"/>
            <a:t>Microchip</a:t>
          </a:r>
        </a:p>
      </dgm:t>
    </dgm:pt>
    <dgm:pt modelId="{BF364A8B-0117-4472-98BE-5662802484BA}" type="parTrans" cxnId="{1A6AD225-8263-47B7-ACFB-E5AFE0A77DC3}">
      <dgm:prSet/>
      <dgm:spPr/>
      <dgm:t>
        <a:bodyPr/>
        <a:lstStyle/>
        <a:p>
          <a:endParaRPr lang="en-US"/>
        </a:p>
      </dgm:t>
    </dgm:pt>
    <dgm:pt modelId="{8AA814B0-B5AA-43F0-9D30-2AEC51DCAEE4}" type="sibTrans" cxnId="{1A6AD225-8263-47B7-ACFB-E5AFE0A77DC3}">
      <dgm:prSet/>
      <dgm:spPr/>
      <dgm:t>
        <a:bodyPr/>
        <a:lstStyle/>
        <a:p>
          <a:endParaRPr lang="en-US"/>
        </a:p>
      </dgm:t>
    </dgm:pt>
    <dgm:pt modelId="{FBFC0455-9813-4D0E-97B3-54809BBCE414}">
      <dgm:prSet phldrT="[Text]"/>
      <dgm:spPr/>
      <dgm:t>
        <a:bodyPr/>
        <a:lstStyle/>
        <a:p>
          <a:r>
            <a:rPr lang="en-US" dirty="0"/>
            <a:t>PIC (8bit)</a:t>
          </a:r>
        </a:p>
      </dgm:t>
    </dgm:pt>
    <dgm:pt modelId="{5C5EEF55-1069-481F-8622-679E2AF7BEA3}" type="parTrans" cxnId="{51A69796-6366-4D44-B147-504FF3B0E456}">
      <dgm:prSet/>
      <dgm:spPr/>
      <dgm:t>
        <a:bodyPr/>
        <a:lstStyle/>
        <a:p>
          <a:endParaRPr lang="en-US"/>
        </a:p>
      </dgm:t>
    </dgm:pt>
    <dgm:pt modelId="{3859D8D1-3040-4056-B875-1F80235265B3}" type="sibTrans" cxnId="{51A69796-6366-4D44-B147-504FF3B0E456}">
      <dgm:prSet/>
      <dgm:spPr/>
      <dgm:t>
        <a:bodyPr/>
        <a:lstStyle/>
        <a:p>
          <a:endParaRPr lang="en-US"/>
        </a:p>
      </dgm:t>
    </dgm:pt>
    <dgm:pt modelId="{4068225D-3AA8-4B06-AC49-6B449BBB5B75}">
      <dgm:prSet phldrT="[Text]"/>
      <dgm:spPr/>
      <dgm:t>
        <a:bodyPr/>
        <a:lstStyle/>
        <a:p>
          <a:r>
            <a:rPr lang="en-US" dirty="0"/>
            <a:t>PIC24 (16bit)</a:t>
          </a:r>
        </a:p>
      </dgm:t>
    </dgm:pt>
    <dgm:pt modelId="{FC58B983-3D33-41AA-BAA0-98CC289AC09A}" type="parTrans" cxnId="{1F2E58C0-715B-47CF-A5AA-FC2415342720}">
      <dgm:prSet/>
      <dgm:spPr/>
      <dgm:t>
        <a:bodyPr/>
        <a:lstStyle/>
        <a:p>
          <a:endParaRPr lang="en-US"/>
        </a:p>
      </dgm:t>
    </dgm:pt>
    <dgm:pt modelId="{236C2F99-4B59-41DF-95F0-19F075C171B5}" type="sibTrans" cxnId="{1F2E58C0-715B-47CF-A5AA-FC2415342720}">
      <dgm:prSet/>
      <dgm:spPr/>
      <dgm:t>
        <a:bodyPr/>
        <a:lstStyle/>
        <a:p>
          <a:endParaRPr lang="en-US"/>
        </a:p>
      </dgm:t>
    </dgm:pt>
    <dgm:pt modelId="{51BC4897-BD26-4841-80D4-4AFF4C2AE3BB}">
      <dgm:prSet phldrT="[Text]"/>
      <dgm:spPr/>
      <dgm:t>
        <a:bodyPr/>
        <a:lstStyle/>
        <a:p>
          <a:r>
            <a:rPr lang="en-US" dirty="0" err="1"/>
            <a:t>STMicro</a:t>
          </a:r>
          <a:endParaRPr lang="en-US" dirty="0"/>
        </a:p>
      </dgm:t>
    </dgm:pt>
    <dgm:pt modelId="{D0AEE184-0DFA-4E51-AC9D-BE9A6B00F62F}" type="parTrans" cxnId="{0778EF9C-884D-4A36-B33D-1A1DF6BFAE21}">
      <dgm:prSet/>
      <dgm:spPr/>
      <dgm:t>
        <a:bodyPr/>
        <a:lstStyle/>
        <a:p>
          <a:endParaRPr lang="en-US"/>
        </a:p>
      </dgm:t>
    </dgm:pt>
    <dgm:pt modelId="{BF7E58AC-AD13-4AFC-B12A-A081FFAD2830}" type="sibTrans" cxnId="{0778EF9C-884D-4A36-B33D-1A1DF6BFAE21}">
      <dgm:prSet/>
      <dgm:spPr/>
      <dgm:t>
        <a:bodyPr/>
        <a:lstStyle/>
        <a:p>
          <a:endParaRPr lang="en-US"/>
        </a:p>
      </dgm:t>
    </dgm:pt>
    <dgm:pt modelId="{9642B67D-D342-4463-9854-9006880FB935}">
      <dgm:prSet phldrT="[Text]"/>
      <dgm:spPr/>
      <dgm:t>
        <a:bodyPr/>
        <a:lstStyle/>
        <a:p>
          <a:r>
            <a:rPr lang="en-US" dirty="0"/>
            <a:t>Texas Instruments</a:t>
          </a:r>
        </a:p>
      </dgm:t>
    </dgm:pt>
    <dgm:pt modelId="{E014ADAD-6B05-48B8-B511-655D698023E8}" type="parTrans" cxnId="{D899B47F-292E-42B5-BB8F-E2016AF2BAAA}">
      <dgm:prSet/>
      <dgm:spPr/>
      <dgm:t>
        <a:bodyPr/>
        <a:lstStyle/>
        <a:p>
          <a:endParaRPr lang="en-US"/>
        </a:p>
      </dgm:t>
    </dgm:pt>
    <dgm:pt modelId="{DE73D495-678E-482F-9E1D-64C3673D318D}" type="sibTrans" cxnId="{D899B47F-292E-42B5-BB8F-E2016AF2BAAA}">
      <dgm:prSet/>
      <dgm:spPr/>
      <dgm:t>
        <a:bodyPr/>
        <a:lstStyle/>
        <a:p>
          <a:endParaRPr lang="en-US"/>
        </a:p>
      </dgm:t>
    </dgm:pt>
    <dgm:pt modelId="{450D7D10-B4A4-4E9B-ADFC-9774152C44DB}">
      <dgm:prSet phldrT="[Text]"/>
      <dgm:spPr/>
      <dgm:t>
        <a:bodyPr/>
        <a:lstStyle/>
        <a:p>
          <a:r>
            <a:rPr lang="en-US" dirty="0"/>
            <a:t>STM8 (8bit)</a:t>
          </a:r>
        </a:p>
      </dgm:t>
    </dgm:pt>
    <dgm:pt modelId="{A3575B84-C1B2-4D84-A522-D09C10634E09}" type="parTrans" cxnId="{1FE2523E-6E34-40B0-AFDA-A15C0AA0B196}">
      <dgm:prSet/>
      <dgm:spPr/>
      <dgm:t>
        <a:bodyPr/>
        <a:lstStyle/>
        <a:p>
          <a:endParaRPr lang="en-US"/>
        </a:p>
      </dgm:t>
    </dgm:pt>
    <dgm:pt modelId="{D0B57AE5-D42B-4255-BBEA-3D48CC258696}" type="sibTrans" cxnId="{1FE2523E-6E34-40B0-AFDA-A15C0AA0B196}">
      <dgm:prSet/>
      <dgm:spPr/>
      <dgm:t>
        <a:bodyPr/>
        <a:lstStyle/>
        <a:p>
          <a:endParaRPr lang="en-US"/>
        </a:p>
      </dgm:t>
    </dgm:pt>
    <dgm:pt modelId="{56A9925E-8C3F-4454-9020-B86F668D1ECD}">
      <dgm:prSet phldrT="[Text]"/>
      <dgm:spPr/>
      <dgm:t>
        <a:bodyPr/>
        <a:lstStyle/>
        <a:p>
          <a:r>
            <a:rPr lang="en-US" dirty="0">
              <a:solidFill>
                <a:srgbClr val="FF0000"/>
              </a:solidFill>
            </a:rPr>
            <a:t>STM32</a:t>
          </a:r>
          <a:r>
            <a:rPr lang="en-US" dirty="0"/>
            <a:t> (32bit)</a:t>
          </a:r>
        </a:p>
      </dgm:t>
    </dgm:pt>
    <dgm:pt modelId="{147C4366-B3C0-4846-B303-320BFA99EF36}" type="parTrans" cxnId="{BE777282-22FC-4B79-B56E-B84D12B02A01}">
      <dgm:prSet/>
      <dgm:spPr/>
      <dgm:t>
        <a:bodyPr/>
        <a:lstStyle/>
        <a:p>
          <a:endParaRPr lang="en-US"/>
        </a:p>
      </dgm:t>
    </dgm:pt>
    <dgm:pt modelId="{76A1BC2B-4C7A-48EA-90B7-273322F1407A}" type="sibTrans" cxnId="{BE777282-22FC-4B79-B56E-B84D12B02A01}">
      <dgm:prSet/>
      <dgm:spPr/>
      <dgm:t>
        <a:bodyPr/>
        <a:lstStyle/>
        <a:p>
          <a:endParaRPr lang="en-US"/>
        </a:p>
      </dgm:t>
    </dgm:pt>
    <dgm:pt modelId="{5E2B2FCD-BCD9-458D-A761-C8EDF5D2B4D8}">
      <dgm:prSet phldrT="[Text]"/>
      <dgm:spPr/>
      <dgm:t>
        <a:bodyPr/>
        <a:lstStyle/>
        <a:p>
          <a:r>
            <a:rPr lang="en-US" dirty="0"/>
            <a:t>MSP430 (16bit)</a:t>
          </a:r>
        </a:p>
      </dgm:t>
    </dgm:pt>
    <dgm:pt modelId="{EDC1BA2E-BF3D-4378-BBC4-8B2ABF809DD4}" type="parTrans" cxnId="{461CAD62-3F88-4E76-B806-2A63E451CCD9}">
      <dgm:prSet/>
      <dgm:spPr/>
      <dgm:t>
        <a:bodyPr/>
        <a:lstStyle/>
        <a:p>
          <a:endParaRPr lang="en-US"/>
        </a:p>
      </dgm:t>
    </dgm:pt>
    <dgm:pt modelId="{4A5B18EE-058A-42F8-924E-F29A60079947}" type="sibTrans" cxnId="{461CAD62-3F88-4E76-B806-2A63E451CCD9}">
      <dgm:prSet/>
      <dgm:spPr/>
      <dgm:t>
        <a:bodyPr/>
        <a:lstStyle/>
        <a:p>
          <a:endParaRPr lang="en-US"/>
        </a:p>
      </dgm:t>
    </dgm:pt>
    <dgm:pt modelId="{A34D2388-A549-4068-A187-6167ADC2CC77}">
      <dgm:prSet phldrT="[Text]"/>
      <dgm:spPr/>
      <dgm:t>
        <a:bodyPr/>
        <a:lstStyle/>
        <a:p>
          <a:r>
            <a:rPr lang="en-US" dirty="0"/>
            <a:t>PIC32 (32bit)</a:t>
          </a:r>
        </a:p>
      </dgm:t>
    </dgm:pt>
    <dgm:pt modelId="{7551A69F-9C03-4721-8AD8-67CA5E55C15E}" type="parTrans" cxnId="{ACA03370-6774-484C-B443-F56F6E8E13FC}">
      <dgm:prSet/>
      <dgm:spPr/>
      <dgm:t>
        <a:bodyPr/>
        <a:lstStyle/>
        <a:p>
          <a:endParaRPr lang="en-US"/>
        </a:p>
      </dgm:t>
    </dgm:pt>
    <dgm:pt modelId="{94EAC374-C368-4659-BE8E-FEF2A65E4AC1}" type="sibTrans" cxnId="{ACA03370-6774-484C-B443-F56F6E8E13FC}">
      <dgm:prSet/>
      <dgm:spPr/>
      <dgm:t>
        <a:bodyPr/>
        <a:lstStyle/>
        <a:p>
          <a:endParaRPr lang="en-US"/>
        </a:p>
      </dgm:t>
    </dgm:pt>
    <dgm:pt modelId="{674131AA-B5E9-4E91-ADEA-1C6ABCEBCA63}">
      <dgm:prSet phldrT="[Text]"/>
      <dgm:spPr/>
      <dgm:t>
        <a:bodyPr/>
        <a:lstStyle/>
        <a:p>
          <a:r>
            <a:rPr lang="en-US" dirty="0"/>
            <a:t>C2000 (32bit)</a:t>
          </a:r>
        </a:p>
      </dgm:t>
    </dgm:pt>
    <dgm:pt modelId="{881C3F48-271D-4635-AB9D-97F032782B0F}" type="parTrans" cxnId="{16CB7C9D-C8CD-42CB-961B-06812D661912}">
      <dgm:prSet/>
      <dgm:spPr/>
      <dgm:t>
        <a:bodyPr/>
        <a:lstStyle/>
        <a:p>
          <a:endParaRPr lang="en-US"/>
        </a:p>
      </dgm:t>
    </dgm:pt>
    <dgm:pt modelId="{C3EDBBB3-DF03-4876-A8B8-142747D7F831}" type="sibTrans" cxnId="{16CB7C9D-C8CD-42CB-961B-06812D661912}">
      <dgm:prSet/>
      <dgm:spPr/>
      <dgm:t>
        <a:bodyPr/>
        <a:lstStyle/>
        <a:p>
          <a:endParaRPr lang="en-US"/>
        </a:p>
      </dgm:t>
    </dgm:pt>
    <dgm:pt modelId="{51A6263B-E7A8-4167-BE96-8C5F80A6E105}">
      <dgm:prSet phldrT="[Text]"/>
      <dgm:spPr/>
      <dgm:t>
        <a:bodyPr/>
        <a:lstStyle/>
        <a:p>
          <a:r>
            <a:rPr lang="en-US" dirty="0" err="1"/>
            <a:t>dsPIC</a:t>
          </a:r>
          <a:r>
            <a:rPr lang="en-US" dirty="0"/>
            <a:t> (16bit)</a:t>
          </a:r>
        </a:p>
      </dgm:t>
    </dgm:pt>
    <dgm:pt modelId="{33AF548D-CE80-4565-A977-1F67EAFBC9CC}" type="parTrans" cxnId="{5A1B42F9-B40D-447C-BB82-157F1AF18AAD}">
      <dgm:prSet/>
      <dgm:spPr/>
      <dgm:t>
        <a:bodyPr/>
        <a:lstStyle/>
        <a:p>
          <a:endParaRPr lang="en-US"/>
        </a:p>
      </dgm:t>
    </dgm:pt>
    <dgm:pt modelId="{CC07EA03-5C84-447C-BA22-B7F89A1CE670}" type="sibTrans" cxnId="{5A1B42F9-B40D-447C-BB82-157F1AF18AAD}">
      <dgm:prSet/>
      <dgm:spPr/>
      <dgm:t>
        <a:bodyPr/>
        <a:lstStyle/>
        <a:p>
          <a:endParaRPr lang="en-US"/>
        </a:p>
      </dgm:t>
    </dgm:pt>
    <dgm:pt modelId="{4F762959-3D73-4084-A215-8B42EBFD2839}">
      <dgm:prSet phldrT="[Text]"/>
      <dgm:spPr/>
      <dgm:t>
        <a:bodyPr/>
        <a:lstStyle/>
        <a:p>
          <a:r>
            <a:rPr lang="en-US" dirty="0" err="1">
              <a:solidFill>
                <a:srgbClr val="FF0000"/>
              </a:solidFill>
            </a:rPr>
            <a:t>Tiva</a:t>
          </a:r>
          <a:r>
            <a:rPr lang="en-US" dirty="0"/>
            <a:t> (32bit)</a:t>
          </a:r>
        </a:p>
      </dgm:t>
    </dgm:pt>
    <dgm:pt modelId="{40969F47-1A4F-47FD-AF89-C5F364980379}" type="parTrans" cxnId="{DA43003D-D80C-4393-9DC0-7AD3C09C2D1F}">
      <dgm:prSet/>
      <dgm:spPr/>
      <dgm:t>
        <a:bodyPr/>
        <a:lstStyle/>
        <a:p>
          <a:endParaRPr lang="en-US"/>
        </a:p>
      </dgm:t>
    </dgm:pt>
    <dgm:pt modelId="{8B6450E8-ED0F-4C2A-BDFF-160379C28FEA}" type="sibTrans" cxnId="{DA43003D-D80C-4393-9DC0-7AD3C09C2D1F}">
      <dgm:prSet/>
      <dgm:spPr/>
      <dgm:t>
        <a:bodyPr/>
        <a:lstStyle/>
        <a:p>
          <a:endParaRPr lang="en-US"/>
        </a:p>
      </dgm:t>
    </dgm:pt>
    <dgm:pt modelId="{E484CAA4-4153-430A-9680-A4402AD38D6F}" type="pres">
      <dgm:prSet presAssocID="{4FB28396-EC27-43C5-A2D0-885967A0BBAF}" presName="diagram" presStyleCnt="0">
        <dgm:presLayoutVars>
          <dgm:chPref val="1"/>
          <dgm:dir/>
          <dgm:animOne val="branch"/>
          <dgm:animLvl val="lvl"/>
          <dgm:resizeHandles/>
        </dgm:presLayoutVars>
      </dgm:prSet>
      <dgm:spPr/>
    </dgm:pt>
    <dgm:pt modelId="{D3258D30-1062-4514-BF81-91F730711E5F}" type="pres">
      <dgm:prSet presAssocID="{4ACC4C44-1A12-4D55-9387-9A888D9099F9}" presName="root" presStyleCnt="0"/>
      <dgm:spPr/>
    </dgm:pt>
    <dgm:pt modelId="{BD3814C3-528F-4699-9C91-5DFA6395F219}" type="pres">
      <dgm:prSet presAssocID="{4ACC4C44-1A12-4D55-9387-9A888D9099F9}" presName="rootComposite" presStyleCnt="0"/>
      <dgm:spPr/>
    </dgm:pt>
    <dgm:pt modelId="{B9219596-2D1F-440F-8D89-662989986DE0}" type="pres">
      <dgm:prSet presAssocID="{4ACC4C44-1A12-4D55-9387-9A888D9099F9}" presName="rootText" presStyleLbl="node1" presStyleIdx="0" presStyleCnt="4"/>
      <dgm:spPr/>
    </dgm:pt>
    <dgm:pt modelId="{B0C90F21-6D4C-4CB5-8604-7E8568147742}" type="pres">
      <dgm:prSet presAssocID="{4ACC4C44-1A12-4D55-9387-9A888D9099F9}" presName="rootConnector" presStyleLbl="node1" presStyleIdx="0" presStyleCnt="4"/>
      <dgm:spPr/>
    </dgm:pt>
    <dgm:pt modelId="{C737A74A-F142-4C33-950C-C8D1BB65473F}" type="pres">
      <dgm:prSet presAssocID="{4ACC4C44-1A12-4D55-9387-9A888D9099F9}" presName="childShape" presStyleCnt="0"/>
      <dgm:spPr/>
    </dgm:pt>
    <dgm:pt modelId="{A7E3765E-98AC-4080-A6F5-ED6C5B9A61D7}" type="pres">
      <dgm:prSet presAssocID="{FF2AC575-99C9-4B72-A577-5597EEC962B1}" presName="Name13" presStyleLbl="parChTrans1D2" presStyleIdx="0" presStyleCnt="11"/>
      <dgm:spPr/>
    </dgm:pt>
    <dgm:pt modelId="{EE90DF1D-425C-4BFA-8549-535CE65312A6}" type="pres">
      <dgm:prSet presAssocID="{5AD2AD70-8CD3-4CD1-B18C-3A19043F977E}" presName="childText" presStyleLbl="bgAcc1" presStyleIdx="0" presStyleCnt="11">
        <dgm:presLayoutVars>
          <dgm:bulletEnabled val="1"/>
        </dgm:presLayoutVars>
      </dgm:prSet>
      <dgm:spPr/>
    </dgm:pt>
    <dgm:pt modelId="{8EEA007C-83CA-44A4-80C9-A78E8A472FF2}" type="pres">
      <dgm:prSet presAssocID="{D0431444-EDB7-4E5E-B519-E6C1DE34D9F9}" presName="Name13" presStyleLbl="parChTrans1D2" presStyleIdx="1" presStyleCnt="11"/>
      <dgm:spPr/>
    </dgm:pt>
    <dgm:pt modelId="{AC386FD0-5C56-4A48-89F7-3C3913476D0C}" type="pres">
      <dgm:prSet presAssocID="{424A34C2-2326-41B5-AE0E-541565169149}" presName="childText" presStyleLbl="bgAcc1" presStyleIdx="1" presStyleCnt="11">
        <dgm:presLayoutVars>
          <dgm:bulletEnabled val="1"/>
        </dgm:presLayoutVars>
      </dgm:prSet>
      <dgm:spPr/>
    </dgm:pt>
    <dgm:pt modelId="{6E5CE9DB-6497-4456-A041-B75EFB4FC97B}" type="pres">
      <dgm:prSet presAssocID="{996B1349-9ED0-444A-8E9C-B902CFF05B1B}" presName="root" presStyleCnt="0"/>
      <dgm:spPr/>
    </dgm:pt>
    <dgm:pt modelId="{08BB3888-3E5E-4341-BE38-A2A711CE5570}" type="pres">
      <dgm:prSet presAssocID="{996B1349-9ED0-444A-8E9C-B902CFF05B1B}" presName="rootComposite" presStyleCnt="0"/>
      <dgm:spPr/>
    </dgm:pt>
    <dgm:pt modelId="{044ADE42-338D-440A-A59C-A5EBAC628BE9}" type="pres">
      <dgm:prSet presAssocID="{996B1349-9ED0-444A-8E9C-B902CFF05B1B}" presName="rootText" presStyleLbl="node1" presStyleIdx="1" presStyleCnt="4"/>
      <dgm:spPr/>
    </dgm:pt>
    <dgm:pt modelId="{192FA181-6FD5-4981-8EDC-99D4B72427B2}" type="pres">
      <dgm:prSet presAssocID="{996B1349-9ED0-444A-8E9C-B902CFF05B1B}" presName="rootConnector" presStyleLbl="node1" presStyleIdx="1" presStyleCnt="4"/>
      <dgm:spPr/>
    </dgm:pt>
    <dgm:pt modelId="{4032D8A4-5680-46F2-9108-AA86771F8CE9}" type="pres">
      <dgm:prSet presAssocID="{996B1349-9ED0-444A-8E9C-B902CFF05B1B}" presName="childShape" presStyleCnt="0"/>
      <dgm:spPr/>
    </dgm:pt>
    <dgm:pt modelId="{05B38D45-0CEF-475A-B030-45184D3932CE}" type="pres">
      <dgm:prSet presAssocID="{5C5EEF55-1069-481F-8622-679E2AF7BEA3}" presName="Name13" presStyleLbl="parChTrans1D2" presStyleIdx="2" presStyleCnt="11"/>
      <dgm:spPr/>
    </dgm:pt>
    <dgm:pt modelId="{4C9E4E05-0E6C-4759-B036-4A0380BA778A}" type="pres">
      <dgm:prSet presAssocID="{FBFC0455-9813-4D0E-97B3-54809BBCE414}" presName="childText" presStyleLbl="bgAcc1" presStyleIdx="2" presStyleCnt="11">
        <dgm:presLayoutVars>
          <dgm:bulletEnabled val="1"/>
        </dgm:presLayoutVars>
      </dgm:prSet>
      <dgm:spPr/>
    </dgm:pt>
    <dgm:pt modelId="{0865EA58-9AF0-4FE0-859D-2F7A2733D7C1}" type="pres">
      <dgm:prSet presAssocID="{FC58B983-3D33-41AA-BAA0-98CC289AC09A}" presName="Name13" presStyleLbl="parChTrans1D2" presStyleIdx="3" presStyleCnt="11"/>
      <dgm:spPr/>
    </dgm:pt>
    <dgm:pt modelId="{742D0847-CF53-4E31-AAB9-E17831F75CA1}" type="pres">
      <dgm:prSet presAssocID="{4068225D-3AA8-4B06-AC49-6B449BBB5B75}" presName="childText" presStyleLbl="bgAcc1" presStyleIdx="3" presStyleCnt="11">
        <dgm:presLayoutVars>
          <dgm:bulletEnabled val="1"/>
        </dgm:presLayoutVars>
      </dgm:prSet>
      <dgm:spPr/>
    </dgm:pt>
    <dgm:pt modelId="{228B96FB-9B55-4671-9362-8B5B2559638B}" type="pres">
      <dgm:prSet presAssocID="{33AF548D-CE80-4565-A977-1F67EAFBC9CC}" presName="Name13" presStyleLbl="parChTrans1D2" presStyleIdx="4" presStyleCnt="11"/>
      <dgm:spPr/>
    </dgm:pt>
    <dgm:pt modelId="{628E78B2-F869-4C24-8E60-1F8BD51A8BFB}" type="pres">
      <dgm:prSet presAssocID="{51A6263B-E7A8-4167-BE96-8C5F80A6E105}" presName="childText" presStyleLbl="bgAcc1" presStyleIdx="4" presStyleCnt="11">
        <dgm:presLayoutVars>
          <dgm:bulletEnabled val="1"/>
        </dgm:presLayoutVars>
      </dgm:prSet>
      <dgm:spPr/>
    </dgm:pt>
    <dgm:pt modelId="{12473FC0-94E2-465F-AC21-4B53E56E93D2}" type="pres">
      <dgm:prSet presAssocID="{7551A69F-9C03-4721-8AD8-67CA5E55C15E}" presName="Name13" presStyleLbl="parChTrans1D2" presStyleIdx="5" presStyleCnt="11"/>
      <dgm:spPr/>
    </dgm:pt>
    <dgm:pt modelId="{BC5FF5DA-2C8B-4E02-9427-99E599BB4C68}" type="pres">
      <dgm:prSet presAssocID="{A34D2388-A549-4068-A187-6167ADC2CC77}" presName="childText" presStyleLbl="bgAcc1" presStyleIdx="5" presStyleCnt="11">
        <dgm:presLayoutVars>
          <dgm:bulletEnabled val="1"/>
        </dgm:presLayoutVars>
      </dgm:prSet>
      <dgm:spPr/>
    </dgm:pt>
    <dgm:pt modelId="{C4B001FC-CE0E-4100-A494-6406A718E286}" type="pres">
      <dgm:prSet presAssocID="{51BC4897-BD26-4841-80D4-4AFF4C2AE3BB}" presName="root" presStyleCnt="0"/>
      <dgm:spPr/>
    </dgm:pt>
    <dgm:pt modelId="{31C6A367-1024-4B06-850E-DFBCDA498130}" type="pres">
      <dgm:prSet presAssocID="{51BC4897-BD26-4841-80D4-4AFF4C2AE3BB}" presName="rootComposite" presStyleCnt="0"/>
      <dgm:spPr/>
    </dgm:pt>
    <dgm:pt modelId="{2E1760C2-BB4F-4300-8550-0A16C295374D}" type="pres">
      <dgm:prSet presAssocID="{51BC4897-BD26-4841-80D4-4AFF4C2AE3BB}" presName="rootText" presStyleLbl="node1" presStyleIdx="2" presStyleCnt="4"/>
      <dgm:spPr/>
    </dgm:pt>
    <dgm:pt modelId="{1E779A1C-F6C2-4482-AB20-BC1118ACAAAE}" type="pres">
      <dgm:prSet presAssocID="{51BC4897-BD26-4841-80D4-4AFF4C2AE3BB}" presName="rootConnector" presStyleLbl="node1" presStyleIdx="2" presStyleCnt="4"/>
      <dgm:spPr/>
    </dgm:pt>
    <dgm:pt modelId="{3AE0C949-D5D1-4A93-9F60-26CF6AD71171}" type="pres">
      <dgm:prSet presAssocID="{51BC4897-BD26-4841-80D4-4AFF4C2AE3BB}" presName="childShape" presStyleCnt="0"/>
      <dgm:spPr/>
    </dgm:pt>
    <dgm:pt modelId="{0F56FB8E-0129-45B9-862E-984FABF88871}" type="pres">
      <dgm:prSet presAssocID="{A3575B84-C1B2-4D84-A522-D09C10634E09}" presName="Name13" presStyleLbl="parChTrans1D2" presStyleIdx="6" presStyleCnt="11"/>
      <dgm:spPr/>
    </dgm:pt>
    <dgm:pt modelId="{94385684-19A8-4700-97A7-B8B90FEF9D22}" type="pres">
      <dgm:prSet presAssocID="{450D7D10-B4A4-4E9B-ADFC-9774152C44DB}" presName="childText" presStyleLbl="bgAcc1" presStyleIdx="6" presStyleCnt="11">
        <dgm:presLayoutVars>
          <dgm:bulletEnabled val="1"/>
        </dgm:presLayoutVars>
      </dgm:prSet>
      <dgm:spPr/>
    </dgm:pt>
    <dgm:pt modelId="{94C3509E-ED5D-4CA4-BF8A-6C9FB757D6E3}" type="pres">
      <dgm:prSet presAssocID="{147C4366-B3C0-4846-B303-320BFA99EF36}" presName="Name13" presStyleLbl="parChTrans1D2" presStyleIdx="7" presStyleCnt="11"/>
      <dgm:spPr/>
    </dgm:pt>
    <dgm:pt modelId="{A7DECAE6-7D23-4674-B326-8385ED3788B0}" type="pres">
      <dgm:prSet presAssocID="{56A9925E-8C3F-4454-9020-B86F668D1ECD}" presName="childText" presStyleLbl="bgAcc1" presStyleIdx="7" presStyleCnt="11">
        <dgm:presLayoutVars>
          <dgm:bulletEnabled val="1"/>
        </dgm:presLayoutVars>
      </dgm:prSet>
      <dgm:spPr/>
    </dgm:pt>
    <dgm:pt modelId="{9FC02EF0-1600-4438-9C72-787A806B68CA}" type="pres">
      <dgm:prSet presAssocID="{9642B67D-D342-4463-9854-9006880FB935}" presName="root" presStyleCnt="0"/>
      <dgm:spPr/>
    </dgm:pt>
    <dgm:pt modelId="{8E77D0EC-357D-44B4-BCCD-AFB71FB816CC}" type="pres">
      <dgm:prSet presAssocID="{9642B67D-D342-4463-9854-9006880FB935}" presName="rootComposite" presStyleCnt="0"/>
      <dgm:spPr/>
    </dgm:pt>
    <dgm:pt modelId="{30F8711D-73ED-4DCD-8744-83602C0BD10C}" type="pres">
      <dgm:prSet presAssocID="{9642B67D-D342-4463-9854-9006880FB935}" presName="rootText" presStyleLbl="node1" presStyleIdx="3" presStyleCnt="4"/>
      <dgm:spPr/>
    </dgm:pt>
    <dgm:pt modelId="{0F9128CA-156C-4385-8030-312433FFFC43}" type="pres">
      <dgm:prSet presAssocID="{9642B67D-D342-4463-9854-9006880FB935}" presName="rootConnector" presStyleLbl="node1" presStyleIdx="3" presStyleCnt="4"/>
      <dgm:spPr/>
    </dgm:pt>
    <dgm:pt modelId="{1B0B15E1-43FC-4DC0-9C27-97B8D9EFA392}" type="pres">
      <dgm:prSet presAssocID="{9642B67D-D342-4463-9854-9006880FB935}" presName="childShape" presStyleCnt="0"/>
      <dgm:spPr/>
    </dgm:pt>
    <dgm:pt modelId="{80C8C432-46D4-41B1-B088-0B1BB5DFDF95}" type="pres">
      <dgm:prSet presAssocID="{EDC1BA2E-BF3D-4378-BBC4-8B2ABF809DD4}" presName="Name13" presStyleLbl="parChTrans1D2" presStyleIdx="8" presStyleCnt="11"/>
      <dgm:spPr/>
    </dgm:pt>
    <dgm:pt modelId="{15E3D7D5-D556-480F-93BA-688D6267B9B4}" type="pres">
      <dgm:prSet presAssocID="{5E2B2FCD-BCD9-458D-A761-C8EDF5D2B4D8}" presName="childText" presStyleLbl="bgAcc1" presStyleIdx="8" presStyleCnt="11">
        <dgm:presLayoutVars>
          <dgm:bulletEnabled val="1"/>
        </dgm:presLayoutVars>
      </dgm:prSet>
      <dgm:spPr/>
    </dgm:pt>
    <dgm:pt modelId="{0743D19B-25FF-4BFC-A7C0-C253AFBE9AFD}" type="pres">
      <dgm:prSet presAssocID="{881C3F48-271D-4635-AB9D-97F032782B0F}" presName="Name13" presStyleLbl="parChTrans1D2" presStyleIdx="9" presStyleCnt="11"/>
      <dgm:spPr/>
    </dgm:pt>
    <dgm:pt modelId="{EC0045A1-43BA-47D4-921A-46DC615816F5}" type="pres">
      <dgm:prSet presAssocID="{674131AA-B5E9-4E91-ADEA-1C6ABCEBCA63}" presName="childText" presStyleLbl="bgAcc1" presStyleIdx="9" presStyleCnt="11">
        <dgm:presLayoutVars>
          <dgm:bulletEnabled val="1"/>
        </dgm:presLayoutVars>
      </dgm:prSet>
      <dgm:spPr/>
    </dgm:pt>
    <dgm:pt modelId="{39332181-5601-4012-AD68-25DAE74A3339}" type="pres">
      <dgm:prSet presAssocID="{40969F47-1A4F-47FD-AF89-C5F364980379}" presName="Name13" presStyleLbl="parChTrans1D2" presStyleIdx="10" presStyleCnt="11"/>
      <dgm:spPr/>
    </dgm:pt>
    <dgm:pt modelId="{96C38081-A81D-41B6-B95E-1E8C4EE0D724}" type="pres">
      <dgm:prSet presAssocID="{4F762959-3D73-4084-A215-8B42EBFD2839}" presName="childText" presStyleLbl="bgAcc1" presStyleIdx="10" presStyleCnt="11">
        <dgm:presLayoutVars>
          <dgm:bulletEnabled val="1"/>
        </dgm:presLayoutVars>
      </dgm:prSet>
      <dgm:spPr/>
    </dgm:pt>
  </dgm:ptLst>
  <dgm:cxnLst>
    <dgm:cxn modelId="{4DA1A801-4CE0-465D-AD3B-213109C44413}" type="presOf" srcId="{5E2B2FCD-BCD9-458D-A761-C8EDF5D2B4D8}" destId="{15E3D7D5-D556-480F-93BA-688D6267B9B4}" srcOrd="0" destOrd="0" presId="urn:microsoft.com/office/officeart/2005/8/layout/hierarchy3"/>
    <dgm:cxn modelId="{4186D801-EFA3-411E-A641-F65AF9A6F61C}" type="presOf" srcId="{674131AA-B5E9-4E91-ADEA-1C6ABCEBCA63}" destId="{EC0045A1-43BA-47D4-921A-46DC615816F5}" srcOrd="0" destOrd="0" presId="urn:microsoft.com/office/officeart/2005/8/layout/hierarchy3"/>
    <dgm:cxn modelId="{4E1F0909-13D1-458F-AC6C-2B49C6648556}" type="presOf" srcId="{450D7D10-B4A4-4E9B-ADFC-9774152C44DB}" destId="{94385684-19A8-4700-97A7-B8B90FEF9D22}" srcOrd="0" destOrd="0" presId="urn:microsoft.com/office/officeart/2005/8/layout/hierarchy3"/>
    <dgm:cxn modelId="{DA9FC50C-1969-4334-90AB-644A81C8ABB9}" srcId="{4ACC4C44-1A12-4D55-9387-9A888D9099F9}" destId="{424A34C2-2326-41B5-AE0E-541565169149}" srcOrd="1" destOrd="0" parTransId="{D0431444-EDB7-4E5E-B519-E6C1DE34D9F9}" sibTransId="{10CAA4AE-F7A6-4C39-89D9-C0266086F068}"/>
    <dgm:cxn modelId="{4FC3260F-0544-47F3-A08A-7E90E89104F7}" type="presOf" srcId="{FC58B983-3D33-41AA-BAA0-98CC289AC09A}" destId="{0865EA58-9AF0-4FE0-859D-2F7A2733D7C1}" srcOrd="0" destOrd="0" presId="urn:microsoft.com/office/officeart/2005/8/layout/hierarchy3"/>
    <dgm:cxn modelId="{F6E87711-9955-4CDD-804E-3B42477B29F8}" type="presOf" srcId="{4FB28396-EC27-43C5-A2D0-885967A0BBAF}" destId="{E484CAA4-4153-430A-9680-A4402AD38D6F}" srcOrd="0" destOrd="0" presId="urn:microsoft.com/office/officeart/2005/8/layout/hierarchy3"/>
    <dgm:cxn modelId="{5B7F8513-A946-4027-AAB1-9A81B5C2D664}" type="presOf" srcId="{9642B67D-D342-4463-9854-9006880FB935}" destId="{0F9128CA-156C-4385-8030-312433FFFC43}" srcOrd="1" destOrd="0" presId="urn:microsoft.com/office/officeart/2005/8/layout/hierarchy3"/>
    <dgm:cxn modelId="{55EDD31C-A7F9-4B30-B393-D834159F5D65}" type="presOf" srcId="{5C5EEF55-1069-481F-8622-679E2AF7BEA3}" destId="{05B38D45-0CEF-475A-B030-45184D3932CE}" srcOrd="0" destOrd="0" presId="urn:microsoft.com/office/officeart/2005/8/layout/hierarchy3"/>
    <dgm:cxn modelId="{7E8EB81E-DEF0-4CBC-8AAC-B4681E349760}" type="presOf" srcId="{FF2AC575-99C9-4B72-A577-5597EEC962B1}" destId="{A7E3765E-98AC-4080-A6F5-ED6C5B9A61D7}" srcOrd="0" destOrd="0" presId="urn:microsoft.com/office/officeart/2005/8/layout/hierarchy3"/>
    <dgm:cxn modelId="{12955D1F-B49B-43BD-9B63-8779703C0762}" type="presOf" srcId="{EDC1BA2E-BF3D-4378-BBC4-8B2ABF809DD4}" destId="{80C8C432-46D4-41B1-B088-0B1BB5DFDF95}" srcOrd="0" destOrd="0" presId="urn:microsoft.com/office/officeart/2005/8/layout/hierarchy3"/>
    <dgm:cxn modelId="{1A6AD225-8263-47B7-ACFB-E5AFE0A77DC3}" srcId="{4FB28396-EC27-43C5-A2D0-885967A0BBAF}" destId="{996B1349-9ED0-444A-8E9C-B902CFF05B1B}" srcOrd="1" destOrd="0" parTransId="{BF364A8B-0117-4472-98BE-5662802484BA}" sibTransId="{8AA814B0-B5AA-43F0-9D30-2AEC51DCAEE4}"/>
    <dgm:cxn modelId="{05732A2A-5186-4D8C-B5BF-FBAD305F0A99}" type="presOf" srcId="{33AF548D-CE80-4565-A977-1F67EAFBC9CC}" destId="{228B96FB-9B55-4671-9362-8B5B2559638B}" srcOrd="0" destOrd="0" presId="urn:microsoft.com/office/officeart/2005/8/layout/hierarchy3"/>
    <dgm:cxn modelId="{03C0A92E-23BF-4940-8C86-8166B9A5C8F3}" type="presOf" srcId="{147C4366-B3C0-4846-B303-320BFA99EF36}" destId="{94C3509E-ED5D-4CA4-BF8A-6C9FB757D6E3}" srcOrd="0" destOrd="0" presId="urn:microsoft.com/office/officeart/2005/8/layout/hierarchy3"/>
    <dgm:cxn modelId="{DA43003D-D80C-4393-9DC0-7AD3C09C2D1F}" srcId="{9642B67D-D342-4463-9854-9006880FB935}" destId="{4F762959-3D73-4084-A215-8B42EBFD2839}" srcOrd="2" destOrd="0" parTransId="{40969F47-1A4F-47FD-AF89-C5F364980379}" sibTransId="{8B6450E8-ED0F-4C2A-BDFF-160379C28FEA}"/>
    <dgm:cxn modelId="{1FE2523E-6E34-40B0-AFDA-A15C0AA0B196}" srcId="{51BC4897-BD26-4841-80D4-4AFF4C2AE3BB}" destId="{450D7D10-B4A4-4E9B-ADFC-9774152C44DB}" srcOrd="0" destOrd="0" parTransId="{A3575B84-C1B2-4D84-A522-D09C10634E09}" sibTransId="{D0B57AE5-D42B-4255-BBEA-3D48CC258696}"/>
    <dgm:cxn modelId="{252A9241-63A0-42E9-AA80-B6316FDF7A43}" type="presOf" srcId="{9642B67D-D342-4463-9854-9006880FB935}" destId="{30F8711D-73ED-4DCD-8744-83602C0BD10C}" srcOrd="0" destOrd="0" presId="urn:microsoft.com/office/officeart/2005/8/layout/hierarchy3"/>
    <dgm:cxn modelId="{461CAD62-3F88-4E76-B806-2A63E451CCD9}" srcId="{9642B67D-D342-4463-9854-9006880FB935}" destId="{5E2B2FCD-BCD9-458D-A761-C8EDF5D2B4D8}" srcOrd="0" destOrd="0" parTransId="{EDC1BA2E-BF3D-4378-BBC4-8B2ABF809DD4}" sibTransId="{4A5B18EE-058A-42F8-924E-F29A60079947}"/>
    <dgm:cxn modelId="{FD0F6743-A18E-4A1C-BC4A-408F8BC5A444}" type="presOf" srcId="{996B1349-9ED0-444A-8E9C-B902CFF05B1B}" destId="{044ADE42-338D-440A-A59C-A5EBAC628BE9}" srcOrd="0" destOrd="0" presId="urn:microsoft.com/office/officeart/2005/8/layout/hierarchy3"/>
    <dgm:cxn modelId="{2C364664-D441-40E4-B294-550F316FD93C}" type="presOf" srcId="{881C3F48-271D-4635-AB9D-97F032782B0F}" destId="{0743D19B-25FF-4BFC-A7C0-C253AFBE9AFD}" srcOrd="0" destOrd="0" presId="urn:microsoft.com/office/officeart/2005/8/layout/hierarchy3"/>
    <dgm:cxn modelId="{5117964F-2A9A-4802-BEB4-F27DE2B8A9C5}" type="presOf" srcId="{40969F47-1A4F-47FD-AF89-C5F364980379}" destId="{39332181-5601-4012-AD68-25DAE74A3339}" srcOrd="0" destOrd="0" presId="urn:microsoft.com/office/officeart/2005/8/layout/hierarchy3"/>
    <dgm:cxn modelId="{ACA03370-6774-484C-B443-F56F6E8E13FC}" srcId="{996B1349-9ED0-444A-8E9C-B902CFF05B1B}" destId="{A34D2388-A549-4068-A187-6167ADC2CC77}" srcOrd="3" destOrd="0" parTransId="{7551A69F-9C03-4721-8AD8-67CA5E55C15E}" sibTransId="{94EAC374-C368-4659-BE8E-FEF2A65E4AC1}"/>
    <dgm:cxn modelId="{C3695B52-0EF1-472A-B346-88C285598786}" type="presOf" srcId="{51A6263B-E7A8-4167-BE96-8C5F80A6E105}" destId="{628E78B2-F869-4C24-8E60-1F8BD51A8BFB}" srcOrd="0" destOrd="0" presId="urn:microsoft.com/office/officeart/2005/8/layout/hierarchy3"/>
    <dgm:cxn modelId="{E8E9F77D-904B-461A-9E10-7A413042E32A}" type="presOf" srcId="{4F762959-3D73-4084-A215-8B42EBFD2839}" destId="{96C38081-A81D-41B6-B95E-1E8C4EE0D724}" srcOrd="0" destOrd="0" presId="urn:microsoft.com/office/officeart/2005/8/layout/hierarchy3"/>
    <dgm:cxn modelId="{D899B47F-292E-42B5-BB8F-E2016AF2BAAA}" srcId="{4FB28396-EC27-43C5-A2D0-885967A0BBAF}" destId="{9642B67D-D342-4463-9854-9006880FB935}" srcOrd="3" destOrd="0" parTransId="{E014ADAD-6B05-48B8-B511-655D698023E8}" sibTransId="{DE73D495-678E-482F-9E1D-64C3673D318D}"/>
    <dgm:cxn modelId="{BC6A5080-27D8-4241-B24E-38CB5D47F661}" type="presOf" srcId="{56A9925E-8C3F-4454-9020-B86F668D1ECD}" destId="{A7DECAE6-7D23-4674-B326-8385ED3788B0}" srcOrd="0" destOrd="0" presId="urn:microsoft.com/office/officeart/2005/8/layout/hierarchy3"/>
    <dgm:cxn modelId="{BE777282-22FC-4B79-B56E-B84D12B02A01}" srcId="{51BC4897-BD26-4841-80D4-4AFF4C2AE3BB}" destId="{56A9925E-8C3F-4454-9020-B86F668D1ECD}" srcOrd="1" destOrd="0" parTransId="{147C4366-B3C0-4846-B303-320BFA99EF36}" sibTransId="{76A1BC2B-4C7A-48EA-90B7-273322F1407A}"/>
    <dgm:cxn modelId="{8C913C87-8A3A-43B4-940A-31B556BFD517}" type="presOf" srcId="{4ACC4C44-1A12-4D55-9387-9A888D9099F9}" destId="{B9219596-2D1F-440F-8D89-662989986DE0}" srcOrd="0" destOrd="0" presId="urn:microsoft.com/office/officeart/2005/8/layout/hierarchy3"/>
    <dgm:cxn modelId="{05B4A48D-66D9-4FE1-A126-9C101212FF16}" type="presOf" srcId="{5AD2AD70-8CD3-4CD1-B18C-3A19043F977E}" destId="{EE90DF1D-425C-4BFA-8549-535CE65312A6}" srcOrd="0" destOrd="0" presId="urn:microsoft.com/office/officeart/2005/8/layout/hierarchy3"/>
    <dgm:cxn modelId="{15DBDF92-3420-4B1D-9111-9B2F82D8F47D}" type="presOf" srcId="{996B1349-9ED0-444A-8E9C-B902CFF05B1B}" destId="{192FA181-6FD5-4981-8EDC-99D4B72427B2}" srcOrd="1" destOrd="0" presId="urn:microsoft.com/office/officeart/2005/8/layout/hierarchy3"/>
    <dgm:cxn modelId="{51A69796-6366-4D44-B147-504FF3B0E456}" srcId="{996B1349-9ED0-444A-8E9C-B902CFF05B1B}" destId="{FBFC0455-9813-4D0E-97B3-54809BBCE414}" srcOrd="0" destOrd="0" parTransId="{5C5EEF55-1069-481F-8622-679E2AF7BEA3}" sibTransId="{3859D8D1-3040-4056-B875-1F80235265B3}"/>
    <dgm:cxn modelId="{0778EF9C-884D-4A36-B33D-1A1DF6BFAE21}" srcId="{4FB28396-EC27-43C5-A2D0-885967A0BBAF}" destId="{51BC4897-BD26-4841-80D4-4AFF4C2AE3BB}" srcOrd="2" destOrd="0" parTransId="{D0AEE184-0DFA-4E51-AC9D-BE9A6B00F62F}" sibTransId="{BF7E58AC-AD13-4AFC-B12A-A081FFAD2830}"/>
    <dgm:cxn modelId="{16CB7C9D-C8CD-42CB-961B-06812D661912}" srcId="{9642B67D-D342-4463-9854-9006880FB935}" destId="{674131AA-B5E9-4E91-ADEA-1C6ABCEBCA63}" srcOrd="1" destOrd="0" parTransId="{881C3F48-271D-4635-AB9D-97F032782B0F}" sibTransId="{C3EDBBB3-DF03-4876-A8B8-142747D7F831}"/>
    <dgm:cxn modelId="{D02B01A4-7640-43A2-85D1-0830B7AC7CBD}" type="presOf" srcId="{51BC4897-BD26-4841-80D4-4AFF4C2AE3BB}" destId="{1E779A1C-F6C2-4482-AB20-BC1118ACAAAE}" srcOrd="1" destOrd="0" presId="urn:microsoft.com/office/officeart/2005/8/layout/hierarchy3"/>
    <dgm:cxn modelId="{65481AA5-8AB6-4D8D-B580-27A9453E23CC}" type="presOf" srcId="{424A34C2-2326-41B5-AE0E-541565169149}" destId="{AC386FD0-5C56-4A48-89F7-3C3913476D0C}" srcOrd="0" destOrd="0" presId="urn:microsoft.com/office/officeart/2005/8/layout/hierarchy3"/>
    <dgm:cxn modelId="{1646BBAB-C2BD-4760-9744-E20088565C20}" type="presOf" srcId="{4ACC4C44-1A12-4D55-9387-9A888D9099F9}" destId="{B0C90F21-6D4C-4CB5-8604-7E8568147742}" srcOrd="1" destOrd="0" presId="urn:microsoft.com/office/officeart/2005/8/layout/hierarchy3"/>
    <dgm:cxn modelId="{569CCCB2-637E-4FDD-9C67-D6EFCE2A09E3}" type="presOf" srcId="{A34D2388-A549-4068-A187-6167ADC2CC77}" destId="{BC5FF5DA-2C8B-4E02-9427-99E599BB4C68}" srcOrd="0" destOrd="0" presId="urn:microsoft.com/office/officeart/2005/8/layout/hierarchy3"/>
    <dgm:cxn modelId="{1F2E58C0-715B-47CF-A5AA-FC2415342720}" srcId="{996B1349-9ED0-444A-8E9C-B902CFF05B1B}" destId="{4068225D-3AA8-4B06-AC49-6B449BBB5B75}" srcOrd="1" destOrd="0" parTransId="{FC58B983-3D33-41AA-BAA0-98CC289AC09A}" sibTransId="{236C2F99-4B59-41DF-95F0-19F075C171B5}"/>
    <dgm:cxn modelId="{227E36C9-C4BC-44CC-BE1D-7127F15E0E95}" type="presOf" srcId="{51BC4897-BD26-4841-80D4-4AFF4C2AE3BB}" destId="{2E1760C2-BB4F-4300-8550-0A16C295374D}" srcOrd="0" destOrd="0" presId="urn:microsoft.com/office/officeart/2005/8/layout/hierarchy3"/>
    <dgm:cxn modelId="{22C9C2DE-C6BE-4755-BCD8-93067CD1CA9E}" type="presOf" srcId="{D0431444-EDB7-4E5E-B519-E6C1DE34D9F9}" destId="{8EEA007C-83CA-44A4-80C9-A78E8A472FF2}" srcOrd="0" destOrd="0" presId="urn:microsoft.com/office/officeart/2005/8/layout/hierarchy3"/>
    <dgm:cxn modelId="{1CA3A5E1-3467-4EA2-8D83-D0B9CA0BC8D8}" type="presOf" srcId="{FBFC0455-9813-4D0E-97B3-54809BBCE414}" destId="{4C9E4E05-0E6C-4759-B036-4A0380BA778A}" srcOrd="0" destOrd="0" presId="urn:microsoft.com/office/officeart/2005/8/layout/hierarchy3"/>
    <dgm:cxn modelId="{F702D2E1-7F62-4B79-AC92-D9B4E8207B57}" type="presOf" srcId="{7551A69F-9C03-4721-8AD8-67CA5E55C15E}" destId="{12473FC0-94E2-465F-AC21-4B53E56E93D2}" srcOrd="0" destOrd="0" presId="urn:microsoft.com/office/officeart/2005/8/layout/hierarchy3"/>
    <dgm:cxn modelId="{46D495E7-F2B2-4A40-981A-02C35EEF625D}" srcId="{4ACC4C44-1A12-4D55-9387-9A888D9099F9}" destId="{5AD2AD70-8CD3-4CD1-B18C-3A19043F977E}" srcOrd="0" destOrd="0" parTransId="{FF2AC575-99C9-4B72-A577-5597EEC962B1}" sibTransId="{AEB260FD-19F3-4001-BF7F-83B1433D0718}"/>
    <dgm:cxn modelId="{BF7453F3-6A69-40C5-9712-44B0555B1930}" type="presOf" srcId="{A3575B84-C1B2-4D84-A522-D09C10634E09}" destId="{0F56FB8E-0129-45B9-862E-984FABF88871}" srcOrd="0" destOrd="0" presId="urn:microsoft.com/office/officeart/2005/8/layout/hierarchy3"/>
    <dgm:cxn modelId="{5A1B42F9-B40D-447C-BB82-157F1AF18AAD}" srcId="{996B1349-9ED0-444A-8E9C-B902CFF05B1B}" destId="{51A6263B-E7A8-4167-BE96-8C5F80A6E105}" srcOrd="2" destOrd="0" parTransId="{33AF548D-CE80-4565-A977-1F67EAFBC9CC}" sibTransId="{CC07EA03-5C84-447C-BA22-B7F89A1CE670}"/>
    <dgm:cxn modelId="{1FCBAFFA-F0EC-4604-85F0-AAA717F0C9A3}" type="presOf" srcId="{4068225D-3AA8-4B06-AC49-6B449BBB5B75}" destId="{742D0847-CF53-4E31-AAB9-E17831F75CA1}" srcOrd="0" destOrd="0" presId="urn:microsoft.com/office/officeart/2005/8/layout/hierarchy3"/>
    <dgm:cxn modelId="{A8A075FB-BF0A-4AE6-BE0A-60F1F880D75E}" srcId="{4FB28396-EC27-43C5-A2D0-885967A0BBAF}" destId="{4ACC4C44-1A12-4D55-9387-9A888D9099F9}" srcOrd="0" destOrd="0" parTransId="{9EFAEA33-15E3-4CD1-8744-9613E4A96569}" sibTransId="{024A80BB-D391-4CC5-B0B4-00671BB7570B}"/>
    <dgm:cxn modelId="{C3F972A1-D27F-4AAC-84AE-D2A64C9F9FB4}" type="presParOf" srcId="{E484CAA4-4153-430A-9680-A4402AD38D6F}" destId="{D3258D30-1062-4514-BF81-91F730711E5F}" srcOrd="0" destOrd="0" presId="urn:microsoft.com/office/officeart/2005/8/layout/hierarchy3"/>
    <dgm:cxn modelId="{524226C0-4A6B-475B-89E8-B022F41C9715}" type="presParOf" srcId="{D3258D30-1062-4514-BF81-91F730711E5F}" destId="{BD3814C3-528F-4699-9C91-5DFA6395F219}" srcOrd="0" destOrd="0" presId="urn:microsoft.com/office/officeart/2005/8/layout/hierarchy3"/>
    <dgm:cxn modelId="{BAC07124-AEFF-4904-A5F1-5AD7DD437399}" type="presParOf" srcId="{BD3814C3-528F-4699-9C91-5DFA6395F219}" destId="{B9219596-2D1F-440F-8D89-662989986DE0}" srcOrd="0" destOrd="0" presId="urn:microsoft.com/office/officeart/2005/8/layout/hierarchy3"/>
    <dgm:cxn modelId="{872863E4-FC75-4B33-AC3E-0E64D0281CE4}" type="presParOf" srcId="{BD3814C3-528F-4699-9C91-5DFA6395F219}" destId="{B0C90F21-6D4C-4CB5-8604-7E8568147742}" srcOrd="1" destOrd="0" presId="urn:microsoft.com/office/officeart/2005/8/layout/hierarchy3"/>
    <dgm:cxn modelId="{AE0E54C4-9AA2-4885-9BFA-A90901A69E42}" type="presParOf" srcId="{D3258D30-1062-4514-BF81-91F730711E5F}" destId="{C737A74A-F142-4C33-950C-C8D1BB65473F}" srcOrd="1" destOrd="0" presId="urn:microsoft.com/office/officeart/2005/8/layout/hierarchy3"/>
    <dgm:cxn modelId="{FE4636A1-2E0C-44A5-8409-D4B983A15425}" type="presParOf" srcId="{C737A74A-F142-4C33-950C-C8D1BB65473F}" destId="{A7E3765E-98AC-4080-A6F5-ED6C5B9A61D7}" srcOrd="0" destOrd="0" presId="urn:microsoft.com/office/officeart/2005/8/layout/hierarchy3"/>
    <dgm:cxn modelId="{33BE4E3B-F72F-4DC4-BAB5-A625DA584840}" type="presParOf" srcId="{C737A74A-F142-4C33-950C-C8D1BB65473F}" destId="{EE90DF1D-425C-4BFA-8549-535CE65312A6}" srcOrd="1" destOrd="0" presId="urn:microsoft.com/office/officeart/2005/8/layout/hierarchy3"/>
    <dgm:cxn modelId="{696E2494-B5C6-4840-B512-AF8E9DAD2C4D}" type="presParOf" srcId="{C737A74A-F142-4C33-950C-C8D1BB65473F}" destId="{8EEA007C-83CA-44A4-80C9-A78E8A472FF2}" srcOrd="2" destOrd="0" presId="urn:microsoft.com/office/officeart/2005/8/layout/hierarchy3"/>
    <dgm:cxn modelId="{7CDCE35F-C7C2-452B-BE42-0CF0DAEDCBFF}" type="presParOf" srcId="{C737A74A-F142-4C33-950C-C8D1BB65473F}" destId="{AC386FD0-5C56-4A48-89F7-3C3913476D0C}" srcOrd="3" destOrd="0" presId="urn:microsoft.com/office/officeart/2005/8/layout/hierarchy3"/>
    <dgm:cxn modelId="{ABDB3F29-4B4F-4861-91AA-10C942DBFF58}" type="presParOf" srcId="{E484CAA4-4153-430A-9680-A4402AD38D6F}" destId="{6E5CE9DB-6497-4456-A041-B75EFB4FC97B}" srcOrd="1" destOrd="0" presId="urn:microsoft.com/office/officeart/2005/8/layout/hierarchy3"/>
    <dgm:cxn modelId="{E1B9CC82-7E41-48B3-A383-A933106A6781}" type="presParOf" srcId="{6E5CE9DB-6497-4456-A041-B75EFB4FC97B}" destId="{08BB3888-3E5E-4341-BE38-A2A711CE5570}" srcOrd="0" destOrd="0" presId="urn:microsoft.com/office/officeart/2005/8/layout/hierarchy3"/>
    <dgm:cxn modelId="{193F1BEB-0627-4BD5-B07C-45CEE37151E0}" type="presParOf" srcId="{08BB3888-3E5E-4341-BE38-A2A711CE5570}" destId="{044ADE42-338D-440A-A59C-A5EBAC628BE9}" srcOrd="0" destOrd="0" presId="urn:microsoft.com/office/officeart/2005/8/layout/hierarchy3"/>
    <dgm:cxn modelId="{A4B92099-24E1-4E8A-B935-07DA0032CC03}" type="presParOf" srcId="{08BB3888-3E5E-4341-BE38-A2A711CE5570}" destId="{192FA181-6FD5-4981-8EDC-99D4B72427B2}" srcOrd="1" destOrd="0" presId="urn:microsoft.com/office/officeart/2005/8/layout/hierarchy3"/>
    <dgm:cxn modelId="{5A6123D8-6FD3-4914-84FA-B9E698AD3FDF}" type="presParOf" srcId="{6E5CE9DB-6497-4456-A041-B75EFB4FC97B}" destId="{4032D8A4-5680-46F2-9108-AA86771F8CE9}" srcOrd="1" destOrd="0" presId="urn:microsoft.com/office/officeart/2005/8/layout/hierarchy3"/>
    <dgm:cxn modelId="{39F5F280-50B7-47BA-8B45-0CA46D0F7E72}" type="presParOf" srcId="{4032D8A4-5680-46F2-9108-AA86771F8CE9}" destId="{05B38D45-0CEF-475A-B030-45184D3932CE}" srcOrd="0" destOrd="0" presId="urn:microsoft.com/office/officeart/2005/8/layout/hierarchy3"/>
    <dgm:cxn modelId="{409DF9B1-0DC6-49E9-8114-7A6E0052A09C}" type="presParOf" srcId="{4032D8A4-5680-46F2-9108-AA86771F8CE9}" destId="{4C9E4E05-0E6C-4759-B036-4A0380BA778A}" srcOrd="1" destOrd="0" presId="urn:microsoft.com/office/officeart/2005/8/layout/hierarchy3"/>
    <dgm:cxn modelId="{77E62C90-93F6-477F-9FA9-E92DC6A031D6}" type="presParOf" srcId="{4032D8A4-5680-46F2-9108-AA86771F8CE9}" destId="{0865EA58-9AF0-4FE0-859D-2F7A2733D7C1}" srcOrd="2" destOrd="0" presId="urn:microsoft.com/office/officeart/2005/8/layout/hierarchy3"/>
    <dgm:cxn modelId="{7D207335-5877-4E46-9DC1-C3115CC86C08}" type="presParOf" srcId="{4032D8A4-5680-46F2-9108-AA86771F8CE9}" destId="{742D0847-CF53-4E31-AAB9-E17831F75CA1}" srcOrd="3" destOrd="0" presId="urn:microsoft.com/office/officeart/2005/8/layout/hierarchy3"/>
    <dgm:cxn modelId="{2770503D-3FD9-44A6-B855-9BB146D7EDED}" type="presParOf" srcId="{4032D8A4-5680-46F2-9108-AA86771F8CE9}" destId="{228B96FB-9B55-4671-9362-8B5B2559638B}" srcOrd="4" destOrd="0" presId="urn:microsoft.com/office/officeart/2005/8/layout/hierarchy3"/>
    <dgm:cxn modelId="{B8E1B268-FCC6-4E31-B1E5-052CB8C50688}" type="presParOf" srcId="{4032D8A4-5680-46F2-9108-AA86771F8CE9}" destId="{628E78B2-F869-4C24-8E60-1F8BD51A8BFB}" srcOrd="5" destOrd="0" presId="urn:microsoft.com/office/officeart/2005/8/layout/hierarchy3"/>
    <dgm:cxn modelId="{2F10DF10-BBE4-499F-9508-47CCBE3915A6}" type="presParOf" srcId="{4032D8A4-5680-46F2-9108-AA86771F8CE9}" destId="{12473FC0-94E2-465F-AC21-4B53E56E93D2}" srcOrd="6" destOrd="0" presId="urn:microsoft.com/office/officeart/2005/8/layout/hierarchy3"/>
    <dgm:cxn modelId="{CCBB9DBA-DFF7-4833-8D40-D06CC4F12AA5}" type="presParOf" srcId="{4032D8A4-5680-46F2-9108-AA86771F8CE9}" destId="{BC5FF5DA-2C8B-4E02-9427-99E599BB4C68}" srcOrd="7" destOrd="0" presId="urn:microsoft.com/office/officeart/2005/8/layout/hierarchy3"/>
    <dgm:cxn modelId="{443966D1-D119-4EDD-9CC0-9A81E412A974}" type="presParOf" srcId="{E484CAA4-4153-430A-9680-A4402AD38D6F}" destId="{C4B001FC-CE0E-4100-A494-6406A718E286}" srcOrd="2" destOrd="0" presId="urn:microsoft.com/office/officeart/2005/8/layout/hierarchy3"/>
    <dgm:cxn modelId="{FFF0D610-51D9-476D-BC13-7FEBB1B12AA6}" type="presParOf" srcId="{C4B001FC-CE0E-4100-A494-6406A718E286}" destId="{31C6A367-1024-4B06-850E-DFBCDA498130}" srcOrd="0" destOrd="0" presId="urn:microsoft.com/office/officeart/2005/8/layout/hierarchy3"/>
    <dgm:cxn modelId="{50B2AC78-15E5-4184-94FA-98C801EF05FC}" type="presParOf" srcId="{31C6A367-1024-4B06-850E-DFBCDA498130}" destId="{2E1760C2-BB4F-4300-8550-0A16C295374D}" srcOrd="0" destOrd="0" presId="urn:microsoft.com/office/officeart/2005/8/layout/hierarchy3"/>
    <dgm:cxn modelId="{B658D341-FADD-4C84-9C52-6930882D97C2}" type="presParOf" srcId="{31C6A367-1024-4B06-850E-DFBCDA498130}" destId="{1E779A1C-F6C2-4482-AB20-BC1118ACAAAE}" srcOrd="1" destOrd="0" presId="urn:microsoft.com/office/officeart/2005/8/layout/hierarchy3"/>
    <dgm:cxn modelId="{680B507A-89BE-4D35-B15A-139698C855DD}" type="presParOf" srcId="{C4B001FC-CE0E-4100-A494-6406A718E286}" destId="{3AE0C949-D5D1-4A93-9F60-26CF6AD71171}" srcOrd="1" destOrd="0" presId="urn:microsoft.com/office/officeart/2005/8/layout/hierarchy3"/>
    <dgm:cxn modelId="{B65A65C8-BC29-44F3-8CA6-D72B2A465E39}" type="presParOf" srcId="{3AE0C949-D5D1-4A93-9F60-26CF6AD71171}" destId="{0F56FB8E-0129-45B9-862E-984FABF88871}" srcOrd="0" destOrd="0" presId="urn:microsoft.com/office/officeart/2005/8/layout/hierarchy3"/>
    <dgm:cxn modelId="{0D9F7592-F8F2-49AE-98AF-1DA7882A0530}" type="presParOf" srcId="{3AE0C949-D5D1-4A93-9F60-26CF6AD71171}" destId="{94385684-19A8-4700-97A7-B8B90FEF9D22}" srcOrd="1" destOrd="0" presId="urn:microsoft.com/office/officeart/2005/8/layout/hierarchy3"/>
    <dgm:cxn modelId="{F3A0CD54-D92A-4FCC-BAC3-84D39A766F0B}" type="presParOf" srcId="{3AE0C949-D5D1-4A93-9F60-26CF6AD71171}" destId="{94C3509E-ED5D-4CA4-BF8A-6C9FB757D6E3}" srcOrd="2" destOrd="0" presId="urn:microsoft.com/office/officeart/2005/8/layout/hierarchy3"/>
    <dgm:cxn modelId="{BC68C8FD-4D9C-40E9-B882-39950E7838AE}" type="presParOf" srcId="{3AE0C949-D5D1-4A93-9F60-26CF6AD71171}" destId="{A7DECAE6-7D23-4674-B326-8385ED3788B0}" srcOrd="3" destOrd="0" presId="urn:microsoft.com/office/officeart/2005/8/layout/hierarchy3"/>
    <dgm:cxn modelId="{F26CF6FA-C591-43D8-BF57-F8C0F8D70E62}" type="presParOf" srcId="{E484CAA4-4153-430A-9680-A4402AD38D6F}" destId="{9FC02EF0-1600-4438-9C72-787A806B68CA}" srcOrd="3" destOrd="0" presId="urn:microsoft.com/office/officeart/2005/8/layout/hierarchy3"/>
    <dgm:cxn modelId="{B8DD25DA-E914-44F5-AE9F-47427463F81C}" type="presParOf" srcId="{9FC02EF0-1600-4438-9C72-787A806B68CA}" destId="{8E77D0EC-357D-44B4-BCCD-AFB71FB816CC}" srcOrd="0" destOrd="0" presId="urn:microsoft.com/office/officeart/2005/8/layout/hierarchy3"/>
    <dgm:cxn modelId="{3C2CAC5A-DFE2-4A1D-B7E4-91FE0600DCFD}" type="presParOf" srcId="{8E77D0EC-357D-44B4-BCCD-AFB71FB816CC}" destId="{30F8711D-73ED-4DCD-8744-83602C0BD10C}" srcOrd="0" destOrd="0" presId="urn:microsoft.com/office/officeart/2005/8/layout/hierarchy3"/>
    <dgm:cxn modelId="{3BC8706D-D940-4014-820F-B8223549FC29}" type="presParOf" srcId="{8E77D0EC-357D-44B4-BCCD-AFB71FB816CC}" destId="{0F9128CA-156C-4385-8030-312433FFFC43}" srcOrd="1" destOrd="0" presId="urn:microsoft.com/office/officeart/2005/8/layout/hierarchy3"/>
    <dgm:cxn modelId="{643AD185-26B0-436B-85B6-4F569B62D6A6}" type="presParOf" srcId="{9FC02EF0-1600-4438-9C72-787A806B68CA}" destId="{1B0B15E1-43FC-4DC0-9C27-97B8D9EFA392}" srcOrd="1" destOrd="0" presId="urn:microsoft.com/office/officeart/2005/8/layout/hierarchy3"/>
    <dgm:cxn modelId="{0E161D81-D7FA-4533-96B2-AB9968E7017A}" type="presParOf" srcId="{1B0B15E1-43FC-4DC0-9C27-97B8D9EFA392}" destId="{80C8C432-46D4-41B1-B088-0B1BB5DFDF95}" srcOrd="0" destOrd="0" presId="urn:microsoft.com/office/officeart/2005/8/layout/hierarchy3"/>
    <dgm:cxn modelId="{F0C0DA6C-51B2-4B7A-9F91-B8170AB822EA}" type="presParOf" srcId="{1B0B15E1-43FC-4DC0-9C27-97B8D9EFA392}" destId="{15E3D7D5-D556-480F-93BA-688D6267B9B4}" srcOrd="1" destOrd="0" presId="urn:microsoft.com/office/officeart/2005/8/layout/hierarchy3"/>
    <dgm:cxn modelId="{9A5A1591-4B7D-4825-B3ED-B1E5C704F12E}" type="presParOf" srcId="{1B0B15E1-43FC-4DC0-9C27-97B8D9EFA392}" destId="{0743D19B-25FF-4BFC-A7C0-C253AFBE9AFD}" srcOrd="2" destOrd="0" presId="urn:microsoft.com/office/officeart/2005/8/layout/hierarchy3"/>
    <dgm:cxn modelId="{CE68C48B-EEFF-4B64-8DC7-720771F8E8B1}" type="presParOf" srcId="{1B0B15E1-43FC-4DC0-9C27-97B8D9EFA392}" destId="{EC0045A1-43BA-47D4-921A-46DC615816F5}" srcOrd="3" destOrd="0" presId="urn:microsoft.com/office/officeart/2005/8/layout/hierarchy3"/>
    <dgm:cxn modelId="{3DDBF2CB-4C82-4DE3-BF6F-B959EC97B16C}" type="presParOf" srcId="{1B0B15E1-43FC-4DC0-9C27-97B8D9EFA392}" destId="{39332181-5601-4012-AD68-25DAE74A3339}" srcOrd="4" destOrd="0" presId="urn:microsoft.com/office/officeart/2005/8/layout/hierarchy3"/>
    <dgm:cxn modelId="{F8079BEF-0B33-4281-988F-8746A9D33C5B}" type="presParOf" srcId="{1B0B15E1-43FC-4DC0-9C27-97B8D9EFA392}" destId="{96C38081-A81D-41B6-B95E-1E8C4EE0D724}"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19596-2D1F-440F-8D89-662989986DE0}">
      <dsp:nvSpPr>
        <dsp:cNvPr id="0" name=""/>
        <dsp:cNvSpPr/>
      </dsp:nvSpPr>
      <dsp:spPr>
        <a:xfrm>
          <a:off x="1116" y="107652"/>
          <a:ext cx="1282898" cy="6414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Atmel</a:t>
          </a:r>
        </a:p>
      </dsp:txBody>
      <dsp:txXfrm>
        <a:off x="19903" y="126439"/>
        <a:ext cx="1245324" cy="603875"/>
      </dsp:txXfrm>
    </dsp:sp>
    <dsp:sp modelId="{A7E3765E-98AC-4080-A6F5-ED6C5B9A61D7}">
      <dsp:nvSpPr>
        <dsp:cNvPr id="0" name=""/>
        <dsp:cNvSpPr/>
      </dsp:nvSpPr>
      <dsp:spPr>
        <a:xfrm>
          <a:off x="129406"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90DF1D-425C-4BFA-8549-535CE65312A6}">
      <dsp:nvSpPr>
        <dsp:cNvPr id="0" name=""/>
        <dsp:cNvSpPr/>
      </dsp:nvSpPr>
      <dsp:spPr>
        <a:xfrm>
          <a:off x="25769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AVR (8/16bit)</a:t>
          </a:r>
        </a:p>
      </dsp:txBody>
      <dsp:txXfrm>
        <a:off x="276482" y="928250"/>
        <a:ext cx="988744" cy="603875"/>
      </dsp:txXfrm>
    </dsp:sp>
    <dsp:sp modelId="{8EEA007C-83CA-44A4-80C9-A78E8A472FF2}">
      <dsp:nvSpPr>
        <dsp:cNvPr id="0" name=""/>
        <dsp:cNvSpPr/>
      </dsp:nvSpPr>
      <dsp:spPr>
        <a:xfrm>
          <a:off x="129406"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86FD0-5C56-4A48-89F7-3C3913476D0C}">
      <dsp:nvSpPr>
        <dsp:cNvPr id="0" name=""/>
        <dsp:cNvSpPr/>
      </dsp:nvSpPr>
      <dsp:spPr>
        <a:xfrm>
          <a:off x="25769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SAM</a:t>
          </a:r>
          <a:r>
            <a:rPr lang="en-US" sz="2000" kern="1200" dirty="0"/>
            <a:t> (32bit)</a:t>
          </a:r>
        </a:p>
      </dsp:txBody>
      <dsp:txXfrm>
        <a:off x="276482" y="1730062"/>
        <a:ext cx="988744" cy="603875"/>
      </dsp:txXfrm>
    </dsp:sp>
    <dsp:sp modelId="{044ADE42-338D-440A-A59C-A5EBAC628BE9}">
      <dsp:nvSpPr>
        <dsp:cNvPr id="0" name=""/>
        <dsp:cNvSpPr/>
      </dsp:nvSpPr>
      <dsp:spPr>
        <a:xfrm>
          <a:off x="1604739" y="107652"/>
          <a:ext cx="1282898" cy="6414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Microchip</a:t>
          </a:r>
        </a:p>
      </dsp:txBody>
      <dsp:txXfrm>
        <a:off x="1623526" y="126439"/>
        <a:ext cx="1245324" cy="603875"/>
      </dsp:txXfrm>
    </dsp:sp>
    <dsp:sp modelId="{05B38D45-0CEF-475A-B030-45184D3932CE}">
      <dsp:nvSpPr>
        <dsp:cNvPr id="0" name=""/>
        <dsp:cNvSpPr/>
      </dsp:nvSpPr>
      <dsp:spPr>
        <a:xfrm>
          <a:off x="1733029"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E4E05-0E6C-4759-B036-4A0380BA778A}">
      <dsp:nvSpPr>
        <dsp:cNvPr id="0" name=""/>
        <dsp:cNvSpPr/>
      </dsp:nvSpPr>
      <dsp:spPr>
        <a:xfrm>
          <a:off x="1861318"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 (8bit)</a:t>
          </a:r>
        </a:p>
      </dsp:txBody>
      <dsp:txXfrm>
        <a:off x="1880105" y="928250"/>
        <a:ext cx="988744" cy="603875"/>
      </dsp:txXfrm>
    </dsp:sp>
    <dsp:sp modelId="{0865EA58-9AF0-4FE0-859D-2F7A2733D7C1}">
      <dsp:nvSpPr>
        <dsp:cNvPr id="0" name=""/>
        <dsp:cNvSpPr/>
      </dsp:nvSpPr>
      <dsp:spPr>
        <a:xfrm>
          <a:off x="1733029"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D0847-CF53-4E31-AAB9-E17831F75CA1}">
      <dsp:nvSpPr>
        <dsp:cNvPr id="0" name=""/>
        <dsp:cNvSpPr/>
      </dsp:nvSpPr>
      <dsp:spPr>
        <a:xfrm>
          <a:off x="1861318"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PIC24 (16bit)</a:t>
          </a:r>
        </a:p>
      </dsp:txBody>
      <dsp:txXfrm>
        <a:off x="1880105" y="1730062"/>
        <a:ext cx="988744" cy="603875"/>
      </dsp:txXfrm>
    </dsp:sp>
    <dsp:sp modelId="{228B96FB-9B55-4671-9362-8B5B2559638B}">
      <dsp:nvSpPr>
        <dsp:cNvPr id="0" name=""/>
        <dsp:cNvSpPr/>
      </dsp:nvSpPr>
      <dsp:spPr>
        <a:xfrm>
          <a:off x="1733029"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8E78B2-F869-4C24-8E60-1F8BD51A8BFB}">
      <dsp:nvSpPr>
        <dsp:cNvPr id="0" name=""/>
        <dsp:cNvSpPr/>
      </dsp:nvSpPr>
      <dsp:spPr>
        <a:xfrm>
          <a:off x="1861318"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dsPIC</a:t>
          </a:r>
          <a:r>
            <a:rPr lang="en-US" sz="2000" kern="1200" dirty="0"/>
            <a:t> (16bit)</a:t>
          </a:r>
        </a:p>
      </dsp:txBody>
      <dsp:txXfrm>
        <a:off x="1880105" y="2531873"/>
        <a:ext cx="988744" cy="603875"/>
      </dsp:txXfrm>
    </dsp:sp>
    <dsp:sp modelId="{12473FC0-94E2-465F-AC21-4B53E56E93D2}">
      <dsp:nvSpPr>
        <dsp:cNvPr id="0" name=""/>
        <dsp:cNvSpPr/>
      </dsp:nvSpPr>
      <dsp:spPr>
        <a:xfrm>
          <a:off x="1733029" y="749101"/>
          <a:ext cx="128289" cy="2886521"/>
        </a:xfrm>
        <a:custGeom>
          <a:avLst/>
          <a:gdLst/>
          <a:ahLst/>
          <a:cxnLst/>
          <a:rect l="0" t="0" r="0" b="0"/>
          <a:pathLst>
            <a:path>
              <a:moveTo>
                <a:pt x="0" y="0"/>
              </a:moveTo>
              <a:lnTo>
                <a:pt x="0" y="2886521"/>
              </a:lnTo>
              <a:lnTo>
                <a:pt x="128289" y="288652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5FF5DA-2C8B-4E02-9427-99E599BB4C68}">
      <dsp:nvSpPr>
        <dsp:cNvPr id="0" name=""/>
        <dsp:cNvSpPr/>
      </dsp:nvSpPr>
      <dsp:spPr>
        <a:xfrm>
          <a:off x="1861318" y="3314898"/>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PIC32 (32bit)</a:t>
          </a:r>
        </a:p>
      </dsp:txBody>
      <dsp:txXfrm>
        <a:off x="1880105" y="3333685"/>
        <a:ext cx="988744" cy="603875"/>
      </dsp:txXfrm>
    </dsp:sp>
    <dsp:sp modelId="{2E1760C2-BB4F-4300-8550-0A16C295374D}">
      <dsp:nvSpPr>
        <dsp:cNvPr id="0" name=""/>
        <dsp:cNvSpPr/>
      </dsp:nvSpPr>
      <dsp:spPr>
        <a:xfrm>
          <a:off x="3208362" y="107652"/>
          <a:ext cx="1282898" cy="6414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STMicro</a:t>
          </a:r>
          <a:endParaRPr lang="en-US" sz="1900" kern="1200" dirty="0"/>
        </a:p>
      </dsp:txBody>
      <dsp:txXfrm>
        <a:off x="3227149" y="126439"/>
        <a:ext cx="1245324" cy="603875"/>
      </dsp:txXfrm>
    </dsp:sp>
    <dsp:sp modelId="{0F56FB8E-0129-45B9-862E-984FABF88871}">
      <dsp:nvSpPr>
        <dsp:cNvPr id="0" name=""/>
        <dsp:cNvSpPr/>
      </dsp:nvSpPr>
      <dsp:spPr>
        <a:xfrm>
          <a:off x="3336652"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85684-19A8-4700-97A7-B8B90FEF9D22}">
      <dsp:nvSpPr>
        <dsp:cNvPr id="0" name=""/>
        <dsp:cNvSpPr/>
      </dsp:nvSpPr>
      <dsp:spPr>
        <a:xfrm>
          <a:off x="3464941"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STM8 (8bit)</a:t>
          </a:r>
        </a:p>
      </dsp:txBody>
      <dsp:txXfrm>
        <a:off x="3483728" y="928250"/>
        <a:ext cx="988744" cy="603875"/>
      </dsp:txXfrm>
    </dsp:sp>
    <dsp:sp modelId="{94C3509E-ED5D-4CA4-BF8A-6C9FB757D6E3}">
      <dsp:nvSpPr>
        <dsp:cNvPr id="0" name=""/>
        <dsp:cNvSpPr/>
      </dsp:nvSpPr>
      <dsp:spPr>
        <a:xfrm>
          <a:off x="3336652"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ECAE6-7D23-4674-B326-8385ED3788B0}">
      <dsp:nvSpPr>
        <dsp:cNvPr id="0" name=""/>
        <dsp:cNvSpPr/>
      </dsp:nvSpPr>
      <dsp:spPr>
        <a:xfrm>
          <a:off x="3464941"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STM32</a:t>
          </a:r>
          <a:r>
            <a:rPr lang="en-US" sz="2000" kern="1200" dirty="0"/>
            <a:t> (32bit)</a:t>
          </a:r>
        </a:p>
      </dsp:txBody>
      <dsp:txXfrm>
        <a:off x="3483728" y="1730062"/>
        <a:ext cx="988744" cy="603875"/>
      </dsp:txXfrm>
    </dsp:sp>
    <dsp:sp modelId="{30F8711D-73ED-4DCD-8744-83602C0BD10C}">
      <dsp:nvSpPr>
        <dsp:cNvPr id="0" name=""/>
        <dsp:cNvSpPr/>
      </dsp:nvSpPr>
      <dsp:spPr>
        <a:xfrm>
          <a:off x="4811985" y="107652"/>
          <a:ext cx="1282898" cy="64144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Texas Instruments</a:t>
          </a:r>
        </a:p>
      </dsp:txBody>
      <dsp:txXfrm>
        <a:off x="4830772" y="126439"/>
        <a:ext cx="1245324" cy="603875"/>
      </dsp:txXfrm>
    </dsp:sp>
    <dsp:sp modelId="{80C8C432-46D4-41B1-B088-0B1BB5DFDF95}">
      <dsp:nvSpPr>
        <dsp:cNvPr id="0" name=""/>
        <dsp:cNvSpPr/>
      </dsp:nvSpPr>
      <dsp:spPr>
        <a:xfrm>
          <a:off x="4940275"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E3D7D5-D556-480F-93BA-688D6267B9B4}">
      <dsp:nvSpPr>
        <dsp:cNvPr id="0" name=""/>
        <dsp:cNvSpPr/>
      </dsp:nvSpPr>
      <dsp:spPr>
        <a:xfrm>
          <a:off x="506856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MSP430 (16bit)</a:t>
          </a:r>
        </a:p>
      </dsp:txBody>
      <dsp:txXfrm>
        <a:off x="5087352" y="928250"/>
        <a:ext cx="988744" cy="603875"/>
      </dsp:txXfrm>
    </dsp:sp>
    <dsp:sp modelId="{0743D19B-25FF-4BFC-A7C0-C253AFBE9AFD}">
      <dsp:nvSpPr>
        <dsp:cNvPr id="0" name=""/>
        <dsp:cNvSpPr/>
      </dsp:nvSpPr>
      <dsp:spPr>
        <a:xfrm>
          <a:off x="4940275"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045A1-43BA-47D4-921A-46DC615816F5}">
      <dsp:nvSpPr>
        <dsp:cNvPr id="0" name=""/>
        <dsp:cNvSpPr/>
      </dsp:nvSpPr>
      <dsp:spPr>
        <a:xfrm>
          <a:off x="506856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C2000 (32bit)</a:t>
          </a:r>
        </a:p>
      </dsp:txBody>
      <dsp:txXfrm>
        <a:off x="5087352" y="1730062"/>
        <a:ext cx="988744" cy="603875"/>
      </dsp:txXfrm>
    </dsp:sp>
    <dsp:sp modelId="{39332181-5601-4012-AD68-25DAE74A3339}">
      <dsp:nvSpPr>
        <dsp:cNvPr id="0" name=""/>
        <dsp:cNvSpPr/>
      </dsp:nvSpPr>
      <dsp:spPr>
        <a:xfrm>
          <a:off x="4940275"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C38081-A81D-41B6-B95E-1E8C4EE0D724}">
      <dsp:nvSpPr>
        <dsp:cNvPr id="0" name=""/>
        <dsp:cNvSpPr/>
      </dsp:nvSpPr>
      <dsp:spPr>
        <a:xfrm>
          <a:off x="5068565"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FF0000"/>
              </a:solidFill>
            </a:rPr>
            <a:t>Tiva</a:t>
          </a:r>
          <a:r>
            <a:rPr lang="en-US" sz="2000" kern="1200" dirty="0"/>
            <a:t> (32bit)</a:t>
          </a:r>
        </a:p>
      </dsp:txBody>
      <dsp:txXfrm>
        <a:off x="5087352" y="2531873"/>
        <a:ext cx="988744" cy="603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67323EFC-8D96-4905-A473-5AD45D54479C}" type="datetimeFigureOut">
              <a:rPr lang="ar-SA" smtClean="0"/>
              <a:pPr/>
              <a:t>21/07/1440</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6DC8FE3-0E85-474D-83A2-B7F274E9F4DC}" type="slidenum">
              <a:rPr lang="ar-SA" smtClean="0"/>
              <a:pPr/>
              <a:t>‹#›</a:t>
            </a:fld>
            <a:endParaRPr lang="ar-SA"/>
          </a:p>
        </p:txBody>
      </p:sp>
    </p:spTree>
    <p:extLst>
      <p:ext uri="{BB962C8B-B14F-4D97-AF65-F5344CB8AC3E}">
        <p14:creationId xmlns:p14="http://schemas.microsoft.com/office/powerpoint/2010/main" val="14353220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a:t>
            </a:fld>
            <a:endParaRPr lang="ar-SA"/>
          </a:p>
        </p:txBody>
      </p:sp>
    </p:spTree>
    <p:extLst>
      <p:ext uri="{BB962C8B-B14F-4D97-AF65-F5344CB8AC3E}">
        <p14:creationId xmlns:p14="http://schemas.microsoft.com/office/powerpoint/2010/main" val="327805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94</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97</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99</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3</a:t>
            </a:fld>
            <a:endParaRPr lang="ar-SA"/>
          </a:p>
        </p:txBody>
      </p:sp>
    </p:spTree>
    <p:extLst>
      <p:ext uri="{BB962C8B-B14F-4D97-AF65-F5344CB8AC3E}">
        <p14:creationId xmlns:p14="http://schemas.microsoft.com/office/powerpoint/2010/main" val="224802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105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110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128</a:t>
            </a:fld>
            <a:endParaRPr lang="ar-SA"/>
          </a:p>
        </p:txBody>
      </p:sp>
    </p:spTree>
    <p:extLst>
      <p:ext uri="{BB962C8B-B14F-4D97-AF65-F5344CB8AC3E}">
        <p14:creationId xmlns:p14="http://schemas.microsoft.com/office/powerpoint/2010/main" val="2646611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a:t>
            </a:fld>
            <a:endParaRPr lang="ar-SA"/>
          </a:p>
        </p:txBody>
      </p:sp>
    </p:spTree>
    <p:extLst>
      <p:ext uri="{BB962C8B-B14F-4D97-AF65-F5344CB8AC3E}">
        <p14:creationId xmlns:p14="http://schemas.microsoft.com/office/powerpoint/2010/main" val="94835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11</a:t>
            </a:fld>
            <a:endParaRPr lang="ar-SA"/>
          </a:p>
        </p:txBody>
      </p:sp>
    </p:spTree>
    <p:extLst>
      <p:ext uri="{BB962C8B-B14F-4D97-AF65-F5344CB8AC3E}">
        <p14:creationId xmlns:p14="http://schemas.microsoft.com/office/powerpoint/2010/main" val="289204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F41726F-FBB5-4CA7-8F86-AB40C5077F33}" type="slidenum">
              <a:rPr lang="ar-SA" smtClean="0"/>
              <a:pPr/>
              <a:t>53</a:t>
            </a:fld>
            <a:endParaRPr lang="ar-SA"/>
          </a:p>
        </p:txBody>
      </p:sp>
    </p:spTree>
    <p:extLst>
      <p:ext uri="{BB962C8B-B14F-4D97-AF65-F5344CB8AC3E}">
        <p14:creationId xmlns:p14="http://schemas.microsoft.com/office/powerpoint/2010/main" val="2056176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65</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89</a:t>
            </a:fld>
            <a:endParaRPr lang="ar-SA"/>
          </a:p>
        </p:txBody>
      </p:sp>
    </p:spTree>
    <p:extLst>
      <p:ext uri="{BB962C8B-B14F-4D97-AF65-F5344CB8AC3E}">
        <p14:creationId xmlns:p14="http://schemas.microsoft.com/office/powerpoint/2010/main" val="377892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125CB10B-A33F-401F-8732-36CFB36C5514}" type="datetime1">
              <a:rPr lang="ar-SA" smtClean="0"/>
              <a:pPr/>
              <a:t>21/07/1440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37767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DB1324E4-1BF5-45E0-A721-0573A9D34490}" type="datetime1">
              <a:rPr lang="ar-SA" smtClean="0"/>
              <a:pPr/>
              <a:t>21/07/1440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5978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0DDB0217-F3A6-4D61-A9EE-2C39E506153A}" type="datetime1">
              <a:rPr lang="ar-SA" smtClean="0"/>
              <a:pPr/>
              <a:t>21/07/1440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076702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180573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5298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91716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451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8" name="عنصر نائب للتذييل 7"/>
          <p:cNvSpPr>
            <a:spLocks noGrp="1"/>
          </p:cNvSpPr>
          <p:nvPr>
            <p:ph type="ftr" sz="quarter" idx="11"/>
          </p:nvPr>
        </p:nvSpPr>
        <p:spPr/>
        <p:txBody>
          <a:bodyPr/>
          <a:lstStyle/>
          <a:p>
            <a:endParaRPr lang="ar-SA">
              <a:solidFill>
                <a:prstClr val="black">
                  <a:tint val="75000"/>
                </a:prstClr>
              </a:solidFill>
            </a:endParaRPr>
          </a:p>
        </p:txBody>
      </p:sp>
      <p:sp>
        <p:nvSpPr>
          <p:cNvPr id="9" name="عنصر نائب لرقم الشريحة 8"/>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345362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4" name="عنصر نائب للتذييل 3"/>
          <p:cNvSpPr>
            <a:spLocks noGrp="1"/>
          </p:cNvSpPr>
          <p:nvPr>
            <p:ph type="ftr" sz="quarter" idx="11"/>
          </p:nvPr>
        </p:nvSpPr>
        <p:spPr/>
        <p:txBody>
          <a:bodyPr/>
          <a:lstStyle/>
          <a:p>
            <a:endParaRPr lang="ar-SA">
              <a:solidFill>
                <a:prstClr val="black">
                  <a:tint val="75000"/>
                </a:prstClr>
              </a:solidFill>
            </a:endParaRPr>
          </a:p>
        </p:txBody>
      </p:sp>
      <p:sp>
        <p:nvSpPr>
          <p:cNvPr id="5" name="عنصر نائب لرقم الشريحة 4"/>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903080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3" name="عنصر نائب للتذييل 2"/>
          <p:cNvSpPr>
            <a:spLocks noGrp="1"/>
          </p:cNvSpPr>
          <p:nvPr>
            <p:ph type="ftr" sz="quarter" idx="11"/>
          </p:nvPr>
        </p:nvSpPr>
        <p:spPr/>
        <p:txBody>
          <a:bodyPr/>
          <a:lstStyle/>
          <a:p>
            <a:endParaRPr lang="ar-SA">
              <a:solidFill>
                <a:prstClr val="black">
                  <a:tint val="75000"/>
                </a:prstClr>
              </a:solidFill>
            </a:endParaRPr>
          </a:p>
        </p:txBody>
      </p:sp>
      <p:sp>
        <p:nvSpPr>
          <p:cNvPr id="4" name="عنصر نائب لرقم الشريحة 3"/>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503896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37937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5EDA07AA-06E9-4EC8-95F0-079618424B53}" type="datetime1">
              <a:rPr lang="ar-SA" smtClean="0"/>
              <a:pPr/>
              <a:t>21/07/1440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99399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48685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83058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0420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971D0BEE-A8CD-4791-BE95-E0D9959C53AF}" type="datetime1">
              <a:rPr lang="ar-SA" smtClean="0"/>
              <a:pPr/>
              <a:t>21/07/1440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55497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61803997-A342-4ECB-9E3C-0D4D6ACEDABB}" type="datetime1">
              <a:rPr lang="ar-SA" smtClean="0"/>
              <a:pPr/>
              <a:t>21/07/1440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1254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58EDFFFD-AAEB-42C5-BAE0-CA5585E911E7}" type="datetime1">
              <a:rPr lang="ar-SA" smtClean="0"/>
              <a:pPr/>
              <a:t>21/07/1440</a:t>
            </a:fld>
            <a:endParaRPr lang="ar-SA"/>
          </a:p>
        </p:txBody>
      </p:sp>
      <p:sp>
        <p:nvSpPr>
          <p:cNvPr id="8" name="عنصر نائب للتذييل 7"/>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9" name="عنصر نائب لرقم الشريحة 8"/>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7578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FAA92139-5A6E-486D-8370-55ACBD7554B4}" type="datetime1">
              <a:rPr lang="ar-SA" smtClean="0"/>
              <a:pPr/>
              <a:t>21/07/1440</a:t>
            </a:fld>
            <a:endParaRPr lang="ar-SA"/>
          </a:p>
        </p:txBody>
      </p:sp>
      <p:sp>
        <p:nvSpPr>
          <p:cNvPr id="4" name="عنصر نائب للتذييل 3"/>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413414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CD44C0E5-2898-435D-ABDC-9F464396DA41}" type="datetime1">
              <a:rPr lang="ar-SA" smtClean="0"/>
              <a:pPr/>
              <a:t>21/07/1440</a:t>
            </a:fld>
            <a:endParaRPr lang="ar-SA"/>
          </a:p>
        </p:txBody>
      </p:sp>
      <p:sp>
        <p:nvSpPr>
          <p:cNvPr id="3" name="عنصر نائب للتذييل 2"/>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57335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D767AC1-F5F4-43CB-8DD7-D7575A36B419}" type="datetime1">
              <a:rPr lang="ar-SA" smtClean="0"/>
              <a:pPr/>
              <a:t>21/07/1440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25190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CBC6BE1B-73F2-40F0-A3D9-DC5B771DF50E}" type="datetime1">
              <a:rPr lang="ar-SA" smtClean="0"/>
              <a:pPr/>
              <a:t>21/07/1440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98907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C6F01ED-204B-4B5A-B3D4-4B0203D54A86}" type="datetime1">
              <a:rPr lang="ar-SA" smtClean="0"/>
              <a:pPr/>
              <a:t>21/07/1440</a:t>
            </a:fld>
            <a:endParaRPr lang="ar-SA"/>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3158A94-3844-4AEB-A9D6-1D94591ABD7E}" type="slidenum">
              <a:rPr lang="ar-SA" smtClean="0"/>
              <a:pPr/>
              <a:t>‹#›</a:t>
            </a:fld>
            <a:endParaRPr lang="ar-SA"/>
          </a:p>
        </p:txBody>
      </p:sp>
    </p:spTree>
    <p:extLst>
      <p:ext uri="{BB962C8B-B14F-4D97-AF65-F5344CB8AC3E}">
        <p14:creationId xmlns:p14="http://schemas.microsoft.com/office/powerpoint/2010/main" val="131165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0E8290D-BDFD-4F61-9B6B-0B44191228CA}" type="datetimeFigureOut">
              <a:rPr lang="ar-SA" smtClean="0">
                <a:solidFill>
                  <a:prstClr val="black">
                    <a:tint val="75000"/>
                  </a:prstClr>
                </a:solidFill>
              </a:rPr>
              <a:pPr/>
              <a:t>21/07/1440</a:t>
            </a:fld>
            <a:endParaRPr lang="ar-SA">
              <a:solidFill>
                <a:prstClr val="black">
                  <a:tint val="75000"/>
                </a:prstClr>
              </a:solidFill>
            </a:endParaRPr>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solidFill>
                <a:prstClr val="black">
                  <a:tint val="75000"/>
                </a:prstClr>
              </a:solidFill>
            </a:endParaRPr>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835842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upload.wikimedia.org/wikipedia/commons/2/26/Microchip_PIC24HJ32GP202.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16\meter_dc_v.DSN"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file:///D:\my%20work\COURSE%20MICRO\applications\application17\meter_dc_a.DS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file:///D:\my%20work\COURSE%20MICRO\applications\application18\mete_temp.DSN" TargetMode="External"/><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file:///D:\my%20work\COURSE%20MICRO\applications\application19\mete_temp.DSN"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hyperlink" Target="file:///D:\my%20work\COURSE%20MICRO\applications\application7\circuit.DS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file:///D:\my%20work\COURSE%20MICRO\applications\application1\circuit.DSN"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file:///D:\my%20work\COURSE%20MICRO\applications\application2\circuit.DSN"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file:///D:\my%20work\COURSE%20MICRO\micro%20for%20video\application\app3\circuit.DSN"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file:///D:\my%20work\COURSE%20MICRO\micro%20for%20video\application\app7\seg3.DSN"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file:///D:\my%20work\COURSE%20MICRO\applications\app6\circuit.dsn" TargetMode="External"/><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8.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4\LCD.DSN"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5\LCD.DS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692696"/>
            <a:ext cx="7772400" cy="1470025"/>
          </a:xfrm>
        </p:spPr>
        <p:txBody>
          <a:bodyPr>
            <a:normAutofit fontScale="90000"/>
          </a:bodyPr>
          <a:lstStyle/>
          <a:p>
            <a:br>
              <a:rPr lang="ar-SA" sz="5400" dirty="0"/>
            </a:br>
            <a:r>
              <a:rPr lang="en-US" sz="5400" dirty="0"/>
              <a:t>Embedded Systems</a:t>
            </a:r>
            <a:endParaRPr lang="ar-SA" sz="5400" dirty="0"/>
          </a:p>
        </p:txBody>
      </p:sp>
      <p:pic>
        <p:nvPicPr>
          <p:cNvPr id="5" name="Picture 7" descr="File:Microchip PIC24HJ32GP20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583" y="2302661"/>
            <a:ext cx="3352801" cy="2325595"/>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1187624" y="260648"/>
            <a:ext cx="6480720" cy="1107996"/>
          </a:xfrm>
          <a:prstGeom prst="rect">
            <a:avLst/>
          </a:prstGeom>
        </p:spPr>
        <p:txBody>
          <a:bodyPr wrap="square">
            <a:spAutoFit/>
          </a:bodyPr>
          <a:lstStyle/>
          <a:p>
            <a:pPr algn="ctr"/>
            <a:r>
              <a:rPr lang="ar-SA" sz="6600" b="1" dirty="0">
                <a:latin typeface="+mj-lt"/>
                <a:ea typeface="+mj-ea"/>
                <a:cs typeface="+mj-cs"/>
              </a:rPr>
              <a:t>الأنظمة </a:t>
            </a:r>
            <a:r>
              <a:rPr lang="ar-SY" sz="6600" b="1" dirty="0">
                <a:latin typeface="+mj-lt"/>
                <a:ea typeface="+mj-ea"/>
                <a:cs typeface="+mj-cs"/>
              </a:rPr>
              <a:t>المدمجة</a:t>
            </a:r>
            <a:endParaRPr lang="ar-SA" sz="6600" b="1" dirty="0">
              <a:latin typeface="+mj-lt"/>
              <a:ea typeface="+mj-ea"/>
              <a:cs typeface="+mj-cs"/>
            </a:endParaRPr>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1</a:t>
            </a:fld>
            <a:endParaRPr lang="ar-SA"/>
          </a:p>
        </p:txBody>
      </p:sp>
      <p:sp>
        <p:nvSpPr>
          <p:cNvPr id="8" name="مربع نص 11">
            <a:extLst>
              <a:ext uri="{FF2B5EF4-FFF2-40B4-BE49-F238E27FC236}">
                <a16:creationId xmlns:a16="http://schemas.microsoft.com/office/drawing/2014/main" id="{51C0A7A5-943F-46E1-AFB7-09580EC942E8}"/>
              </a:ext>
            </a:extLst>
          </p:cNvPr>
          <p:cNvSpPr txBox="1"/>
          <p:nvPr/>
        </p:nvSpPr>
        <p:spPr>
          <a:xfrm>
            <a:off x="1457132" y="4921984"/>
            <a:ext cx="6229736" cy="1631216"/>
          </a:xfrm>
          <a:prstGeom prst="rect">
            <a:avLst/>
          </a:prstGeom>
          <a:noFill/>
        </p:spPr>
        <p:txBody>
          <a:bodyPr wrap="square" rtlCol="1">
            <a:spAutoFit/>
          </a:bodyPr>
          <a:lstStyle/>
          <a:p>
            <a:pPr algn="ctr"/>
            <a:r>
              <a:rPr lang="ar-SY" sz="2000" b="1" dirty="0">
                <a:cs typeface="Simplified Arabic" pitchFamily="2" charset="-78"/>
              </a:rPr>
              <a:t>جامعة حلب – كلية الهندسة الكهربائية والالكترونية – 2019</a:t>
            </a:r>
          </a:p>
          <a:p>
            <a:pPr algn="ctr"/>
            <a:r>
              <a:rPr lang="ar-SY" sz="2000" b="1" dirty="0">
                <a:cs typeface="Simplified Arabic" pitchFamily="2" charset="-78"/>
              </a:rPr>
              <a:t>ثالث تحكم</a:t>
            </a:r>
          </a:p>
          <a:p>
            <a:pPr algn="ctr"/>
            <a:endParaRPr lang="ar-SY" sz="2000" b="1" dirty="0">
              <a:cs typeface="Simplified Arabic" pitchFamily="2" charset="-78"/>
            </a:endParaRPr>
          </a:p>
          <a:p>
            <a:pPr algn="ctr"/>
            <a:r>
              <a:rPr lang="ar-SY" sz="2000" b="1" dirty="0">
                <a:cs typeface="Simplified Arabic" pitchFamily="2" charset="-78"/>
              </a:rPr>
              <a:t>تأليف د. عبد الكريم محمد</a:t>
            </a:r>
          </a:p>
          <a:p>
            <a:pPr algn="ctr"/>
            <a:r>
              <a:rPr lang="ar-SY" sz="2000" b="1" dirty="0">
                <a:cs typeface="Simplified Arabic" pitchFamily="2" charset="-78"/>
              </a:rPr>
              <a:t>تعديلات د. أسعد كعدان</a:t>
            </a:r>
          </a:p>
        </p:txBody>
      </p:sp>
    </p:spTree>
    <p:extLst>
      <p:ext uri="{BB962C8B-B14F-4D97-AF65-F5344CB8AC3E}">
        <p14:creationId xmlns:p14="http://schemas.microsoft.com/office/powerpoint/2010/main" val="138284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Harvard</a:t>
            </a:r>
          </a:p>
        </p:txBody>
      </p:sp>
      <p:pic>
        <p:nvPicPr>
          <p:cNvPr id="4098" name="Picture 2" descr="embedde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5599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10</a:t>
            </a:fld>
            <a:endParaRPr lang="ar-SA"/>
          </a:p>
        </p:txBody>
      </p:sp>
    </p:spTree>
    <p:extLst>
      <p:ext uri="{BB962C8B-B14F-4D97-AF65-F5344CB8AC3E}">
        <p14:creationId xmlns:p14="http://schemas.microsoft.com/office/powerpoint/2010/main" val="5077602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796224">
                  <a:extLst>
                    <a:ext uri="{9D8B030D-6E8A-4147-A177-3AD203B41FA5}">
                      <a16:colId xmlns:a16="http://schemas.microsoft.com/office/drawing/2014/main" val="20000"/>
                    </a:ext>
                  </a:extLst>
                </a:gridCol>
                <a:gridCol w="4355314">
                  <a:extLst>
                    <a:ext uri="{9D8B030D-6E8A-4147-A177-3AD203B41FA5}">
                      <a16:colId xmlns:a16="http://schemas.microsoft.com/office/drawing/2014/main" val="20001"/>
                    </a:ext>
                  </a:extLst>
                </a:gridCol>
              </a:tblGrid>
              <a:tr h="6741368">
                <a:tc>
                  <a:txBody>
                    <a:bodyPr/>
                    <a:lstStyle/>
                    <a:p>
                      <a:pPr algn="l" rtl="1"/>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[2],s);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("A2=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("A3=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p>
                      <a:pPr algn="l" rtl="1"/>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rgbClr val="92D050"/>
                          </a:solidFill>
                        </a:rPr>
                        <a:t>// Global enable interrupts</a:t>
                      </a:r>
                    </a:p>
                    <a:p>
                      <a:pPr algn="l" rtl="1"/>
                      <a:r>
                        <a:rPr lang="en-US" sz="2400" dirty="0">
                          <a:solidFill>
                            <a:schemeClr val="tx1"/>
                          </a:solidFill>
                        </a:rPr>
                        <a:t>#</a:t>
                      </a:r>
                      <a:r>
                        <a:rPr lang="en-US" sz="2400" dirty="0" err="1">
                          <a:solidFill>
                            <a:schemeClr val="tx1"/>
                          </a:solidFill>
                        </a:rPr>
                        <a:t>asm</a:t>
                      </a:r>
                      <a:r>
                        <a:rPr lang="en-US" sz="2400" dirty="0">
                          <a:solidFill>
                            <a:schemeClr val="tx1"/>
                          </a:solidFill>
                        </a:rPr>
                        <a:t>("</a:t>
                      </a:r>
                      <a:r>
                        <a:rPr lang="en-US" sz="2400" dirty="0" err="1">
                          <a:solidFill>
                            <a:schemeClr val="tx1"/>
                          </a:solidFill>
                        </a:rPr>
                        <a:t>sei</a:t>
                      </a:r>
                      <a:r>
                        <a:rPr lang="en-US" sz="2400" dirty="0">
                          <a:solidFill>
                            <a:schemeClr val="tx1"/>
                          </a:solidFill>
                        </a:rPr>
                        <a:t>") </a:t>
                      </a:r>
                    </a:p>
                    <a:p>
                      <a:pPr algn="l" rtl="1"/>
                      <a:r>
                        <a:rPr lang="en-US" sz="2400" dirty="0">
                          <a:solidFill>
                            <a:srgbClr val="92D050"/>
                          </a:solidFill>
                        </a:rPr>
                        <a:t>// Start the AD conversion</a:t>
                      </a:r>
                    </a:p>
                    <a:p>
                      <a:pPr algn="l" rtl="1"/>
                      <a:r>
                        <a:rPr lang="en-US" sz="2400" dirty="0">
                          <a:solidFill>
                            <a:srgbClr val="FF0000"/>
                          </a:solidFill>
                        </a:rPr>
                        <a:t>ADCSRA.6=1;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[0],s);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("A0=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[1],s);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("A1=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100</a:t>
            </a:fld>
            <a:endParaRPr lang="ar-SA"/>
          </a:p>
        </p:txBody>
      </p:sp>
    </p:spTree>
    <p:extLst>
      <p:ext uri="{BB962C8B-B14F-4D97-AF65-F5344CB8AC3E}">
        <p14:creationId xmlns:p14="http://schemas.microsoft.com/office/powerpoint/2010/main" val="3090677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shift\Desktop\my work\COURSE MICRO\applications\application16\meter_dc_v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12" y="1042074"/>
            <a:ext cx="8208912" cy="5832648"/>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07587" y="211286"/>
            <a:ext cx="7112846" cy="769441"/>
          </a:xfrm>
          <a:prstGeom prst="rect">
            <a:avLst/>
          </a:prstGeom>
        </p:spPr>
        <p:txBody>
          <a:bodyPr wrap="none">
            <a:spAutoFit/>
          </a:bodyPr>
          <a:lstStyle/>
          <a:p>
            <a:pPr algn="ctr"/>
            <a:r>
              <a:rPr lang="ar-SA" sz="4400" b="1" dirty="0">
                <a:solidFill>
                  <a:srgbClr val="FF0000"/>
                </a:solidFill>
              </a:rPr>
              <a:t>تطبيق (مقياس فولت مستمر </a:t>
            </a:r>
            <a:r>
              <a:rPr lang="en-US" sz="4400" b="1" dirty="0">
                <a:solidFill>
                  <a:srgbClr val="FF0000"/>
                </a:solidFill>
              </a:rPr>
              <a:t>0-10V</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8" y="500823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\Examples\Ex08</a:t>
            </a:r>
            <a:endParaRPr lang="ar-SA" b="1" dirty="0">
              <a:solidFill>
                <a:srgbClr val="FF0000"/>
              </a:solidFill>
            </a:endParaRPr>
          </a:p>
        </p:txBody>
      </p:sp>
      <p:sp>
        <p:nvSpPr>
          <p:cNvPr id="8" name="مستطيل 7"/>
          <p:cNvSpPr/>
          <p:nvPr/>
        </p:nvSpPr>
        <p:spPr>
          <a:xfrm>
            <a:off x="6156176" y="494058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8026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rgbClr val="FF0000"/>
                          </a:solidFill>
                        </a:rPr>
                        <a:t>}</a:t>
                      </a:r>
                      <a:r>
                        <a:rPr lang="en-US" sz="2400" dirty="0">
                          <a:solidFill>
                            <a:schemeClr val="tx2"/>
                          </a:solidFill>
                        </a:rPr>
                        <a:t> </a:t>
                      </a:r>
                    </a:p>
                    <a:p>
                      <a:pPr algn="l" rtl="1"/>
                      <a:r>
                        <a:rPr lang="en-US" sz="2400" baseline="0" dirty="0">
                          <a:solidFill>
                            <a:schemeClr val="tx1"/>
                          </a:solidFill>
                        </a:rPr>
                        <a:t>  </a:t>
                      </a:r>
                      <a:r>
                        <a:rPr lang="en-US" sz="2400" baseline="0" dirty="0">
                          <a:solidFill>
                            <a:srgbClr val="FF0000"/>
                          </a:solidFill>
                        </a:rPr>
                        <a:t> </a:t>
                      </a:r>
                      <a:r>
                        <a:rPr lang="en-US" sz="2400" dirty="0">
                          <a:solidFill>
                            <a:srgbClr val="FF0000"/>
                          </a:solidFill>
                        </a:rPr>
                        <a:t>v=ADCW*0.009775;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("Volt=          V");</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v;</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1"/>
                          </a:solidFill>
                        </a:rPr>
                        <a:t>ADMUX=0B01000000;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102</a:t>
            </a:fld>
            <a:endParaRPr lang="ar-SA"/>
          </a:p>
        </p:txBody>
      </p:sp>
    </p:spTree>
    <p:extLst>
      <p:ext uri="{BB962C8B-B14F-4D97-AF65-F5344CB8AC3E}">
        <p14:creationId xmlns:p14="http://schemas.microsoft.com/office/powerpoint/2010/main" val="1709478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7\meter_dc_i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87" y="706800"/>
            <a:ext cx="8234093" cy="615120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83282" y="211286"/>
            <a:ext cx="6961458" cy="769441"/>
          </a:xfrm>
          <a:prstGeom prst="rect">
            <a:avLst/>
          </a:prstGeom>
        </p:spPr>
        <p:txBody>
          <a:bodyPr wrap="none">
            <a:spAutoFit/>
          </a:bodyPr>
          <a:lstStyle/>
          <a:p>
            <a:pPr algn="ctr"/>
            <a:r>
              <a:rPr lang="ar-SA" sz="4400" b="1" dirty="0">
                <a:solidFill>
                  <a:srgbClr val="FF0000"/>
                </a:solidFill>
              </a:rPr>
              <a:t>تطبيق (مقياس أمبير مستمر </a:t>
            </a:r>
            <a:r>
              <a:rPr lang="en-US" sz="4400" b="1" dirty="0">
                <a:solidFill>
                  <a:srgbClr val="FF0000"/>
                </a:solidFill>
              </a:rPr>
              <a:t>0-1 A</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008239"/>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\Examples\Ex09</a:t>
            </a:r>
            <a:endParaRPr lang="ar-SA" b="1" dirty="0">
              <a:solidFill>
                <a:srgbClr val="FF0000"/>
              </a:solidFill>
            </a:endParaRPr>
          </a:p>
        </p:txBody>
      </p:sp>
      <p:sp>
        <p:nvSpPr>
          <p:cNvPr id="8" name="مستطيل 7"/>
          <p:cNvSpPr/>
          <p:nvPr/>
        </p:nvSpPr>
        <p:spPr>
          <a:xfrm>
            <a:off x="6300192" y="4940586"/>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940992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i=ADCW*0.000976;</a:t>
                      </a:r>
                      <a:endParaRPr lang="ar-SA" sz="2400" dirty="0">
                        <a:solidFill>
                          <a:srgbClr val="FF0000"/>
                        </a:solidFill>
                      </a:endParaRP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a:t>
                      </a:r>
                      <a:r>
                        <a:rPr lang="en-US" sz="2400" dirty="0" err="1">
                          <a:solidFill>
                            <a:srgbClr val="FF0000"/>
                          </a:solidFill>
                        </a:rPr>
                        <a:t>Amper</a:t>
                      </a:r>
                      <a:r>
                        <a:rPr lang="en-US" sz="2400" dirty="0">
                          <a:solidFill>
                            <a:srgbClr val="FF0000"/>
                          </a:solidFill>
                        </a:rPr>
                        <a:t>=          A");</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104</a:t>
            </a:fld>
            <a:endParaRPr lang="ar-SA"/>
          </a:p>
        </p:txBody>
      </p:sp>
    </p:spTree>
    <p:extLst>
      <p:ext uri="{BB962C8B-B14F-4D97-AF65-F5344CB8AC3E}">
        <p14:creationId xmlns:p14="http://schemas.microsoft.com/office/powerpoint/2010/main" val="35054010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938979" y="211287"/>
            <a:ext cx="5184433" cy="646331"/>
          </a:xfrm>
          <a:prstGeom prst="rect">
            <a:avLst/>
          </a:prstGeom>
        </p:spPr>
        <p:txBody>
          <a:bodyPr wrap="none">
            <a:spAutoFit/>
          </a:bodyPr>
          <a:lstStyle/>
          <a:p>
            <a:pPr algn="ctr"/>
            <a:r>
              <a:rPr lang="ar-SA" sz="3600" b="1" dirty="0">
                <a:solidFill>
                  <a:srgbClr val="FF0000"/>
                </a:solidFill>
              </a:rPr>
              <a:t>تقليل الضجيج على المبدل </a:t>
            </a:r>
            <a:r>
              <a:rPr lang="en-US" sz="3600" b="1" dirty="0">
                <a:solidFill>
                  <a:srgbClr val="FF0000"/>
                </a:solidFill>
              </a:rPr>
              <a:t>ADC</a:t>
            </a:r>
          </a:p>
        </p:txBody>
      </p:sp>
      <p:sp>
        <p:nvSpPr>
          <p:cNvPr id="4" name="مستطيل 3"/>
          <p:cNvSpPr/>
          <p:nvPr/>
        </p:nvSpPr>
        <p:spPr>
          <a:xfrm>
            <a:off x="-23402" y="953839"/>
            <a:ext cx="9085940" cy="5878532"/>
          </a:xfrm>
          <a:prstGeom prst="rect">
            <a:avLst/>
          </a:prstGeom>
        </p:spPr>
        <p:txBody>
          <a:bodyPr wrap="square">
            <a:spAutoFit/>
          </a:bodyPr>
          <a:lstStyle/>
          <a:p>
            <a:pPr algn="justLow"/>
            <a:r>
              <a:rPr lang="ar-SA" sz="3000" dirty="0"/>
              <a:t>تولد الدارة الرقمية الداخلية والخارجية للمتحكم حقل كهرومغناطيسي </a:t>
            </a:r>
            <a:r>
              <a:rPr lang="en-US" sz="3000" dirty="0"/>
              <a:t>(electromagnetic interference) EMI</a:t>
            </a:r>
            <a:r>
              <a:rPr lang="ar-SA" sz="3000" dirty="0"/>
              <a:t> وقد يؤدي ذلك إلى التأثير على دقة القياس التشابهي، فإذا كانت دقة القياس مهمة بالنسبة إلينا، فإننا نستطيع تقليل الضجيج باستخدام تابع كمايلي:</a:t>
            </a:r>
            <a:endParaRPr lang="en-US" sz="3000" dirty="0"/>
          </a:p>
          <a:p>
            <a:pPr marL="457200" lvl="0" indent="-457200">
              <a:buFont typeface="Arial" pitchFamily="34" charset="0"/>
              <a:buChar char="•"/>
            </a:pPr>
            <a:r>
              <a:rPr lang="ar-SA" sz="2800" dirty="0"/>
              <a:t> إن القسم التشابهي الخاص بالمتحكم وكل العناصر التشابهية في التطبيق يجب أن تتمتع بأرضي تشابهي منفصل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 ويجب وصل هذا الأرضي مع الأرضي الرقمي من خلال نقطة وحيدة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يجب أن نكون حريصين على أن يكون مسار الإشارة التشابهية أقصر ما يمكن. </a:t>
            </a:r>
            <a:endParaRPr lang="en-US" sz="2800" dirty="0"/>
          </a:p>
          <a:p>
            <a:pPr marL="457200" lvl="0" indent="-457200">
              <a:buFont typeface="Arial" pitchFamily="34" charset="0"/>
              <a:buChar char="•"/>
            </a:pPr>
            <a:r>
              <a:rPr lang="ar-SA" sz="2800" dirty="0"/>
              <a:t>يجب وصل قطب جهد التغذية للمبدل </a:t>
            </a:r>
            <a:r>
              <a:rPr lang="en-US" sz="2800" dirty="0"/>
              <a:t>AVCC</a:t>
            </a:r>
            <a:r>
              <a:rPr lang="ar-SA" sz="2800" dirty="0"/>
              <a:t> مع قطب جهد التغذية الرقمي </a:t>
            </a:r>
            <a:r>
              <a:rPr lang="en-US" sz="2800" dirty="0"/>
              <a:t>VCC</a:t>
            </a:r>
            <a:r>
              <a:rPr lang="ar-SA" sz="2800" dirty="0"/>
              <a:t> من خلال شبكة </a:t>
            </a:r>
            <a:r>
              <a:rPr lang="en-US" sz="2800" dirty="0"/>
              <a:t>RC</a:t>
            </a:r>
            <a:r>
              <a:rPr lang="ar-SA" sz="2800" dirty="0"/>
              <a:t> كما هو مبين في الشكل.</a:t>
            </a:r>
            <a:endParaRPr lang="en-US" sz="2800" dirty="0"/>
          </a:p>
          <a:p>
            <a:pPr marL="457200" indent="-457200" algn="just">
              <a:buFont typeface="Arial" pitchFamily="34" charset="0"/>
              <a:buChar char="•"/>
            </a:pPr>
            <a:endParaRPr lang="ar-SA" sz="3200" dirty="0"/>
          </a:p>
        </p:txBody>
      </p:sp>
    </p:spTree>
    <p:extLst>
      <p:ext uri="{BB962C8B-B14F-4D97-AF65-F5344CB8AC3E}">
        <p14:creationId xmlns:p14="http://schemas.microsoft.com/office/powerpoint/2010/main" val="341015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106</a:t>
            </a:fld>
            <a:endParaRPr lang="ar-S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0"/>
            <a:ext cx="4114056" cy="379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789040"/>
            <a:ext cx="54102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20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8\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 y="1417131"/>
            <a:ext cx="9074200" cy="5547529"/>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03054" y="211286"/>
            <a:ext cx="5121915" cy="769441"/>
          </a:xfrm>
          <a:prstGeom prst="rect">
            <a:avLst/>
          </a:prstGeom>
        </p:spPr>
        <p:txBody>
          <a:bodyPr wrap="none">
            <a:spAutoFit/>
          </a:bodyPr>
          <a:lstStyle/>
          <a:p>
            <a:pPr algn="ctr"/>
            <a:r>
              <a:rPr lang="ar-SA" sz="4400" b="1" dirty="0">
                <a:solidFill>
                  <a:srgbClr val="FF0000"/>
                </a:solidFill>
              </a:rPr>
              <a:t>تطبيق (مقياس درجة حرارة)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224263"/>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\Examples\Ex10</a:t>
            </a:r>
            <a:endParaRPr lang="ar-SA" b="1" dirty="0">
              <a:solidFill>
                <a:srgbClr val="FF0000"/>
              </a:solidFill>
            </a:endParaRPr>
          </a:p>
        </p:txBody>
      </p:sp>
      <p:sp>
        <p:nvSpPr>
          <p:cNvPr id="8" name="مستطيل 7"/>
          <p:cNvSpPr/>
          <p:nvPr/>
        </p:nvSpPr>
        <p:spPr>
          <a:xfrm>
            <a:off x="6300192" y="5156610"/>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2123728" y="980727"/>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
        <p:nvSpPr>
          <p:cNvPr id="9" name="AutoShape 4" descr="نتيجة بحث الصور عن ‪LM35‬‏"/>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SA"/>
          </a:p>
        </p:txBody>
      </p:sp>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1420025"/>
            <a:ext cx="1504414" cy="163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213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i=ADCW*0.09775;</a:t>
                      </a:r>
                    </a:p>
                    <a:p>
                      <a:pPr algn="l" rtl="1"/>
                      <a:r>
                        <a:rPr lang="en-US" sz="2400" baseline="0" dirty="0">
                          <a:solidFill>
                            <a:srgbClr val="FF0000"/>
                          </a:solidFill>
                        </a:rPr>
                        <a:t>    </a:t>
                      </a:r>
                      <a:r>
                        <a:rPr lang="en-US" sz="2400" baseline="0" dirty="0" err="1">
                          <a:solidFill>
                            <a:srgbClr val="FF0000"/>
                          </a:solidFill>
                        </a:rPr>
                        <a:t>ftoa</a:t>
                      </a:r>
                      <a:r>
                        <a:rPr lang="en-US" sz="2400" baseline="0" dirty="0">
                          <a:solidFill>
                            <a:srgbClr val="FF0000"/>
                          </a:solidFill>
                        </a:rPr>
                        <a:t>(i,0,s);</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(0,0);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("Temp=    degree");</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(6,0);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(s);   </a:t>
                      </a:r>
                    </a:p>
                    <a:p>
                      <a:pPr algn="l" rtl="1"/>
                      <a:r>
                        <a:rPr lang="en-US" sz="2400" baseline="0" dirty="0">
                          <a:solidFill>
                            <a:schemeClr val="tx1"/>
                          </a:solidFill>
                        </a:rPr>
                        <a:t>    </a:t>
                      </a:r>
                      <a:r>
                        <a:rPr lang="en-US" sz="2400" baseline="0" dirty="0" err="1">
                          <a:solidFill>
                            <a:schemeClr val="tx1"/>
                          </a:solidFill>
                        </a:rPr>
                        <a:t>delay_ms</a:t>
                      </a:r>
                      <a:r>
                        <a:rPr lang="en-US" sz="2400" baseline="0" dirty="0">
                          <a:solidFill>
                            <a:schemeClr val="tx1"/>
                          </a:solidFill>
                        </a:rPr>
                        <a:t>(250);</a:t>
                      </a:r>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s[3];</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108</a:t>
            </a:fld>
            <a:endParaRPr lang="ar-SA"/>
          </a:p>
        </p:txBody>
      </p:sp>
    </p:spTree>
    <p:extLst>
      <p:ext uri="{BB962C8B-B14F-4D97-AF65-F5344CB8AC3E}">
        <p14:creationId xmlns:p14="http://schemas.microsoft.com/office/powerpoint/2010/main" val="1305933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9\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6" y="988819"/>
            <a:ext cx="9170116" cy="5733256"/>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33511" y="211286"/>
            <a:ext cx="5061002" cy="769441"/>
          </a:xfrm>
          <a:prstGeom prst="rect">
            <a:avLst/>
          </a:prstGeom>
        </p:spPr>
        <p:txBody>
          <a:bodyPr wrap="none">
            <a:spAutoFit/>
          </a:bodyPr>
          <a:lstStyle/>
          <a:p>
            <a:pPr algn="ctr"/>
            <a:r>
              <a:rPr lang="ar-SA" sz="4400" b="1" dirty="0">
                <a:solidFill>
                  <a:srgbClr val="FF0000"/>
                </a:solidFill>
              </a:rPr>
              <a:t>تطبيق (تنظيم حرارة سخان)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109</a:t>
            </a:fld>
            <a:endParaRPr lang="ar-SA">
              <a:solidFill>
                <a:prstClr val="black">
                  <a:tint val="75000"/>
                </a:prstClr>
              </a:solidFill>
            </a:endParaRPr>
          </a:p>
        </p:txBody>
      </p:sp>
      <p:sp>
        <p:nvSpPr>
          <p:cNvPr id="7" name="مربع نص 6">
            <a:hlinkClick r:id="rId3" action="ppaction://program"/>
          </p:cNvPr>
          <p:cNvSpPr txBox="1"/>
          <p:nvPr/>
        </p:nvSpPr>
        <p:spPr>
          <a:xfrm>
            <a:off x="459011" y="5800327"/>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\Examples\Ex11</a:t>
            </a:r>
            <a:endParaRPr lang="ar-SA" b="1" dirty="0">
              <a:solidFill>
                <a:srgbClr val="FF0000"/>
              </a:solidFill>
            </a:endParaRPr>
          </a:p>
        </p:txBody>
      </p:sp>
      <p:sp>
        <p:nvSpPr>
          <p:cNvPr id="8" name="مستطيل 7"/>
          <p:cNvSpPr/>
          <p:nvPr/>
        </p:nvSpPr>
        <p:spPr>
          <a:xfrm>
            <a:off x="395536" y="5732674"/>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2200766" y="988819"/>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Tree>
    <p:extLst>
      <p:ext uri="{BB962C8B-B14F-4D97-AF65-F5344CB8AC3E}">
        <p14:creationId xmlns:p14="http://schemas.microsoft.com/office/powerpoint/2010/main" val="386582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770537"/>
          </a:xfrm>
          <a:prstGeom prst="rect">
            <a:avLst/>
          </a:prstGeom>
        </p:spPr>
        <p:txBody>
          <a:bodyPr wrap="square">
            <a:spAutoFit/>
          </a:bodyPr>
          <a:lstStyle/>
          <a:p>
            <a:r>
              <a:rPr lang="ar-SY" sz="3200" dirty="0">
                <a:cs typeface="+mj-cs"/>
              </a:rPr>
              <a:t>وهما طريقتان مختلفتان لتصميم المعالجات</a:t>
            </a:r>
            <a:r>
              <a:rPr lang="en-US" sz="3200" dirty="0">
                <a:cs typeface="+mj-cs"/>
              </a:rPr>
              <a:t> </a:t>
            </a:r>
            <a:r>
              <a:rPr lang="ar-SA" sz="3200" dirty="0">
                <a:cs typeface="+mj-cs"/>
              </a:rPr>
              <a:t> </a:t>
            </a:r>
            <a:r>
              <a:rPr lang="en-US" sz="3200" dirty="0">
                <a:cs typeface="+mj-cs"/>
              </a:rPr>
              <a:t> CPU</a:t>
            </a:r>
            <a:r>
              <a:rPr lang="ar-SA" sz="3200" dirty="0">
                <a:cs typeface="+mj-cs"/>
              </a:rPr>
              <a:t>حيث </a:t>
            </a:r>
            <a:r>
              <a:rPr lang="ar-SY" sz="3200" dirty="0">
                <a:cs typeface="+mj-cs"/>
              </a:rPr>
              <a:t>تتعارض هاتين التقنيتين في الهدف من تصميم المعالجات</a:t>
            </a:r>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CISC </a:t>
            </a:r>
            <a:r>
              <a:rPr lang="ar-SA" sz="3200" dirty="0">
                <a:solidFill>
                  <a:srgbClr val="FF0000"/>
                </a:solidFill>
              </a:rPr>
              <a:t> </a:t>
            </a:r>
            <a:r>
              <a:rPr lang="ar-SY" sz="3200" dirty="0">
                <a:solidFill>
                  <a:srgbClr val="FF0000"/>
                </a:solidFill>
              </a:rPr>
              <a:t>: </a:t>
            </a:r>
            <a:r>
              <a:rPr lang="en-US" sz="3200" dirty="0">
                <a:solidFill>
                  <a:srgbClr val="FF0000"/>
                </a:solidFill>
              </a:rPr>
              <a:t>Complex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تقوم بوضع تعليمة لكل حدث يتم في المعالج مثل عملية الضرب "حيث يمكن تحقيق عملية الضرب دون الحاجة لوجود تعليمة مخصصة لها عن طريق عدة عمليات جمع و إزاحة" ولكن هذا يؤدي لبطء في عمل المعالج و طول البرنامج، وبالتالي يمكن أن تصل مجموعة تعليمات هذه المعالجات إلى آلاف التعليمات المتخصصة ، وتستخدم معالجات</a:t>
            </a:r>
            <a:r>
              <a:rPr lang="ar-SY" sz="3200" dirty="0">
                <a:cs typeface="+mj-cs"/>
              </a:rPr>
              <a:t> </a:t>
            </a:r>
            <a:r>
              <a:rPr lang="en-US" sz="3200" dirty="0">
                <a:cs typeface="+mj-cs"/>
              </a:rPr>
              <a:t>INTEL</a:t>
            </a:r>
            <a:r>
              <a:rPr lang="ar-SY" sz="3200" dirty="0">
                <a:cs typeface="+mj-cs"/>
              </a:rPr>
              <a:t> </a:t>
            </a:r>
            <a:r>
              <a:rPr lang="ar-SA" sz="3200" dirty="0">
                <a:cs typeface="+mj-cs"/>
              </a:rPr>
              <a:t>و </a:t>
            </a:r>
            <a:r>
              <a:rPr lang="en-US" sz="3200" dirty="0">
                <a:cs typeface="+mj-cs"/>
              </a:rPr>
              <a:t>AMD</a:t>
            </a:r>
            <a:r>
              <a:rPr lang="ar-SY" sz="3200" dirty="0">
                <a:cs typeface="+mj-cs"/>
              </a:rPr>
              <a:t> </a:t>
            </a:r>
            <a:r>
              <a:rPr lang="ar-SA" sz="3200" dirty="0">
                <a:cs typeface="+mj-cs"/>
              </a:rPr>
              <a:t>هذه التقنية.</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11</a:t>
            </a:fld>
            <a:endParaRPr lang="ar-SA"/>
          </a:p>
        </p:txBody>
      </p:sp>
    </p:spTree>
    <p:extLst>
      <p:ext uri="{BB962C8B-B14F-4D97-AF65-F5344CB8AC3E}">
        <p14:creationId xmlns:p14="http://schemas.microsoft.com/office/powerpoint/2010/main" val="22824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000" dirty="0" err="1">
                          <a:solidFill>
                            <a:schemeClr val="tx1"/>
                          </a:solidFill>
                        </a:rPr>
                        <a:t>lcd_init</a:t>
                      </a:r>
                      <a:r>
                        <a:rPr lang="en-US" sz="2000" dirty="0">
                          <a:solidFill>
                            <a:schemeClr val="tx1"/>
                          </a:solidFill>
                        </a:rPr>
                        <a:t>(20);</a:t>
                      </a:r>
                    </a:p>
                    <a:p>
                      <a:pPr algn="l" rtl="1"/>
                      <a:r>
                        <a:rPr lang="en-US" sz="2000" dirty="0" err="1">
                          <a:solidFill>
                            <a:schemeClr val="tx1"/>
                          </a:solidFill>
                        </a:rPr>
                        <a:t>lcd_clear</a:t>
                      </a:r>
                      <a:r>
                        <a:rPr lang="en-US" sz="2000" dirty="0">
                          <a:solidFill>
                            <a:schemeClr val="tx1"/>
                          </a:solidFill>
                        </a:rPr>
                        <a:t>(); </a:t>
                      </a:r>
                    </a:p>
                    <a:p>
                      <a:pPr algn="l" rtl="1"/>
                      <a:r>
                        <a:rPr lang="en-US" sz="2000" dirty="0">
                          <a:solidFill>
                            <a:schemeClr val="tx1"/>
                          </a:solidFill>
                        </a:rPr>
                        <a:t>#</a:t>
                      </a:r>
                      <a:r>
                        <a:rPr lang="en-US" sz="2000" dirty="0" err="1">
                          <a:solidFill>
                            <a:schemeClr val="tx1"/>
                          </a:solidFill>
                        </a:rPr>
                        <a:t>asm</a:t>
                      </a:r>
                      <a:r>
                        <a:rPr lang="en-US" sz="2000" dirty="0">
                          <a:solidFill>
                            <a:schemeClr val="tx1"/>
                          </a:solidFill>
                        </a:rPr>
                        <a:t>("</a:t>
                      </a:r>
                      <a:r>
                        <a:rPr lang="en-US" sz="2000" dirty="0" err="1">
                          <a:solidFill>
                            <a:schemeClr val="tx1"/>
                          </a:solidFill>
                        </a:rPr>
                        <a:t>sei</a:t>
                      </a:r>
                      <a:r>
                        <a:rPr lang="en-US" sz="2000" dirty="0">
                          <a:solidFill>
                            <a:schemeClr val="tx1"/>
                          </a:solidFill>
                        </a:rPr>
                        <a:t>")</a:t>
                      </a:r>
                    </a:p>
                    <a:p>
                      <a:pPr algn="l" rtl="1"/>
                      <a:r>
                        <a:rPr lang="en-US" sz="2000" dirty="0">
                          <a:solidFill>
                            <a:schemeClr val="tx1"/>
                          </a:solidFill>
                        </a:rPr>
                        <a:t>while (1)</a:t>
                      </a:r>
                    </a:p>
                    <a:p>
                      <a:pPr algn="l" rtl="1"/>
                      <a:r>
                        <a:rPr lang="en-US" sz="2000" dirty="0">
                          <a:solidFill>
                            <a:schemeClr val="tx1"/>
                          </a:solidFill>
                        </a:rPr>
                        <a:t>  {ADCSRA.6=1;           </a:t>
                      </a:r>
                    </a:p>
                    <a:p>
                      <a:pPr algn="l" rtl="1"/>
                      <a:r>
                        <a:rPr lang="en-US" sz="2000" dirty="0">
                          <a:solidFill>
                            <a:schemeClr val="tx1"/>
                          </a:solidFill>
                        </a:rPr>
                        <a:t>while (ADCSRA.4==0){}   </a:t>
                      </a:r>
                    </a:p>
                    <a:p>
                      <a:pPr algn="l" rtl="1"/>
                      <a:r>
                        <a:rPr lang="en-US" sz="2000" dirty="0">
                          <a:solidFill>
                            <a:schemeClr val="tx1"/>
                          </a:solidFill>
                        </a:rPr>
                        <a:t>    </a:t>
                      </a:r>
                      <a:r>
                        <a:rPr lang="en-US" sz="2000" b="1" dirty="0">
                          <a:solidFill>
                            <a:srgbClr val="FF0000"/>
                          </a:solidFill>
                        </a:rPr>
                        <a:t>t=ADCW*0.09775;</a:t>
                      </a:r>
                    </a:p>
                    <a:p>
                      <a:pPr algn="l" rtl="1"/>
                      <a:r>
                        <a:rPr lang="en-US" sz="2000" b="1" dirty="0">
                          <a:solidFill>
                            <a:srgbClr val="FF0000"/>
                          </a:solidFill>
                        </a:rPr>
                        <a:t>    if (t&lt;=r)</a:t>
                      </a:r>
                    </a:p>
                    <a:p>
                      <a:pPr algn="l" rtl="1"/>
                      <a:r>
                        <a:rPr lang="en-US" sz="2000" b="1" dirty="0">
                          <a:solidFill>
                            <a:srgbClr val="FF0000"/>
                          </a:solidFill>
                        </a:rPr>
                        <a:t>    PORTD.0=1;</a:t>
                      </a:r>
                    </a:p>
                    <a:p>
                      <a:pPr algn="l" rtl="1"/>
                      <a:r>
                        <a:rPr lang="en-US" sz="2000" b="1" dirty="0">
                          <a:solidFill>
                            <a:srgbClr val="FF0000"/>
                          </a:solidFill>
                        </a:rPr>
                        <a:t>    else</a:t>
                      </a:r>
                    </a:p>
                    <a:p>
                      <a:pPr algn="l" rtl="1"/>
                      <a:r>
                        <a:rPr lang="en-US" sz="2000" b="1" dirty="0">
                          <a:solidFill>
                            <a:srgbClr val="FF0000"/>
                          </a:solidFill>
                        </a:rPr>
                        <a:t>    PORTD.0=0;</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(t,0,s);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("Current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(r,0,s);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("requisite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(13,1);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txBody>
                  <a:tcPr/>
                </a:tc>
                <a:tc>
                  <a:txBody>
                    <a:bodyPr/>
                    <a:lstStyle/>
                    <a:p>
                      <a:pPr algn="l" rtl="1"/>
                      <a:r>
                        <a:rPr lang="en-US" sz="2000" dirty="0">
                          <a:solidFill>
                            <a:schemeClr val="tx1"/>
                          </a:solidFill>
                        </a:rPr>
                        <a:t>#include &lt;mega16.h&gt;</a:t>
                      </a:r>
                    </a:p>
                    <a:p>
                      <a:pPr algn="l" rtl="1"/>
                      <a:r>
                        <a:rPr lang="en-US" sz="2000" dirty="0">
                          <a:solidFill>
                            <a:schemeClr val="tx1"/>
                          </a:solidFill>
                        </a:rPr>
                        <a:t>#include &lt;</a:t>
                      </a:r>
                      <a:r>
                        <a:rPr lang="en-US" sz="2000" dirty="0" err="1">
                          <a:solidFill>
                            <a:schemeClr val="tx1"/>
                          </a:solidFill>
                        </a:rPr>
                        <a:t>stdlib.h</a:t>
                      </a:r>
                      <a:r>
                        <a:rPr lang="en-US" sz="2000" dirty="0">
                          <a:solidFill>
                            <a:schemeClr val="tx1"/>
                          </a:solidFill>
                        </a:rPr>
                        <a:t>&gt;</a:t>
                      </a:r>
                    </a:p>
                    <a:p>
                      <a:pPr algn="l" rtl="1"/>
                      <a:r>
                        <a:rPr lang="en-US" sz="2000" dirty="0">
                          <a:solidFill>
                            <a:schemeClr val="tx1"/>
                          </a:solidFill>
                        </a:rPr>
                        <a:t>#include &lt;</a:t>
                      </a:r>
                      <a:r>
                        <a:rPr lang="en-US" sz="2000" dirty="0" err="1">
                          <a:solidFill>
                            <a:schemeClr val="tx1"/>
                          </a:solidFill>
                        </a:rPr>
                        <a:t>lcd.h</a:t>
                      </a:r>
                      <a:r>
                        <a:rPr lang="en-US" sz="2000" dirty="0">
                          <a:solidFill>
                            <a:schemeClr val="tx1"/>
                          </a:solidFill>
                        </a:rPr>
                        <a:t>&gt;</a:t>
                      </a:r>
                    </a:p>
                    <a:p>
                      <a:pPr algn="l" rtl="1"/>
                      <a:r>
                        <a:rPr lang="en-US" sz="2000" dirty="0">
                          <a:solidFill>
                            <a:schemeClr val="tx1"/>
                          </a:solidFill>
                        </a:rPr>
                        <a:t>#</a:t>
                      </a:r>
                      <a:r>
                        <a:rPr lang="en-US" sz="2000" dirty="0" err="1">
                          <a:solidFill>
                            <a:schemeClr val="tx1"/>
                          </a:solidFill>
                        </a:rPr>
                        <a:t>asm</a:t>
                      </a:r>
                      <a:endParaRPr lang="en-US" sz="2000" dirty="0">
                        <a:solidFill>
                          <a:schemeClr val="tx1"/>
                        </a:solidFill>
                      </a:endParaRPr>
                    </a:p>
                    <a:p>
                      <a:pPr algn="l" rtl="1"/>
                      <a:r>
                        <a:rPr lang="en-US" sz="2000" dirty="0">
                          <a:solidFill>
                            <a:schemeClr val="tx1"/>
                          </a:solidFill>
                        </a:rPr>
                        <a:t>.</a:t>
                      </a:r>
                      <a:r>
                        <a:rPr lang="en-US" sz="2000" dirty="0" err="1">
                          <a:solidFill>
                            <a:schemeClr val="tx1"/>
                          </a:solidFill>
                        </a:rPr>
                        <a:t>equ</a:t>
                      </a:r>
                      <a:r>
                        <a:rPr lang="en-US" sz="2000" dirty="0">
                          <a:solidFill>
                            <a:schemeClr val="tx1"/>
                          </a:solidFill>
                        </a:rPr>
                        <a:t> __</a:t>
                      </a:r>
                      <a:r>
                        <a:rPr lang="en-US" sz="2000" dirty="0" err="1">
                          <a:solidFill>
                            <a:schemeClr val="tx1"/>
                          </a:solidFill>
                        </a:rPr>
                        <a:t>lcd_port</a:t>
                      </a:r>
                      <a:r>
                        <a:rPr lang="en-US" sz="2000" dirty="0">
                          <a:solidFill>
                            <a:schemeClr val="tx1"/>
                          </a:solidFill>
                        </a:rPr>
                        <a:t>=0x15 ;PORTC</a:t>
                      </a:r>
                    </a:p>
                    <a:p>
                      <a:pPr algn="l" rtl="1"/>
                      <a:r>
                        <a:rPr lang="en-US" sz="2000" dirty="0">
                          <a:solidFill>
                            <a:schemeClr val="tx1"/>
                          </a:solidFill>
                        </a:rPr>
                        <a:t>#</a:t>
                      </a:r>
                      <a:r>
                        <a:rPr lang="en-US" sz="2000" dirty="0" err="1">
                          <a:solidFill>
                            <a:schemeClr val="tx1"/>
                          </a:solidFill>
                        </a:rPr>
                        <a:t>endasm</a:t>
                      </a:r>
                      <a:endParaRPr lang="en-US" sz="2000" dirty="0">
                        <a:solidFill>
                          <a:schemeClr val="tx1"/>
                        </a:solidFill>
                      </a:endParaRPr>
                    </a:p>
                    <a:p>
                      <a:pPr algn="l" rtl="1"/>
                      <a:r>
                        <a:rPr lang="en-US" sz="2000" dirty="0">
                          <a:solidFill>
                            <a:schemeClr val="tx1"/>
                          </a:solidFill>
                        </a:rPr>
                        <a:t>float  </a:t>
                      </a:r>
                      <a:r>
                        <a:rPr lang="en-US" sz="2000" dirty="0" err="1">
                          <a:solidFill>
                            <a:schemeClr val="tx1"/>
                          </a:solidFill>
                        </a:rPr>
                        <a:t>t,r</a:t>
                      </a:r>
                      <a:r>
                        <a:rPr lang="en-US" sz="2000" dirty="0">
                          <a:solidFill>
                            <a:schemeClr val="tx1"/>
                          </a:solidFill>
                        </a:rPr>
                        <a:t>=40;</a:t>
                      </a:r>
                    </a:p>
                    <a:p>
                      <a:pPr algn="l" rtl="1"/>
                      <a:r>
                        <a:rPr lang="en-US" sz="2000" dirty="0">
                          <a:solidFill>
                            <a:schemeClr val="tx1"/>
                          </a:solidFill>
                        </a:rPr>
                        <a:t>char s[3];</a:t>
                      </a:r>
                    </a:p>
                    <a:p>
                      <a:pPr algn="l" rtl="1"/>
                      <a:r>
                        <a:rPr lang="en-US" sz="2000" dirty="0">
                          <a:solidFill>
                            <a:schemeClr val="tx1"/>
                          </a:solidFill>
                        </a:rPr>
                        <a:t>interrupt [2] void </a:t>
                      </a:r>
                      <a:r>
                        <a:rPr lang="en-US" sz="2000" dirty="0" err="1">
                          <a:solidFill>
                            <a:schemeClr val="tx1"/>
                          </a:solidFill>
                        </a:rPr>
                        <a:t>incr_button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 (r&lt;100)r=r+1;</a:t>
                      </a:r>
                      <a:r>
                        <a:rPr lang="en-US" sz="2000" b="1" dirty="0">
                          <a:solidFill>
                            <a:schemeClr val="tx1"/>
                          </a:solidFill>
                        </a:rPr>
                        <a:t>}</a:t>
                      </a:r>
                    </a:p>
                    <a:p>
                      <a:pPr algn="l" rtl="1"/>
                      <a:r>
                        <a:rPr lang="en-US" sz="2000" dirty="0">
                          <a:solidFill>
                            <a:schemeClr val="tx1"/>
                          </a:solidFill>
                        </a:rPr>
                        <a:t>interrupt [3] void </a:t>
                      </a:r>
                      <a:r>
                        <a:rPr lang="en-US" sz="2000" dirty="0" err="1">
                          <a:solidFill>
                            <a:schemeClr val="tx1"/>
                          </a:solidFill>
                        </a:rPr>
                        <a:t>decr_button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if(r&gt;35)r=r-1 ;</a:t>
                      </a:r>
                      <a:r>
                        <a:rPr lang="en-US" sz="2000" b="1" dirty="0">
                          <a:solidFill>
                            <a:schemeClr val="tx1"/>
                          </a:solidFill>
                        </a:rPr>
                        <a:t>}</a:t>
                      </a:r>
                    </a:p>
                    <a:p>
                      <a:pPr algn="l" rtl="1"/>
                      <a:r>
                        <a:rPr lang="en-US" sz="2000" dirty="0">
                          <a:solidFill>
                            <a:schemeClr val="tx1"/>
                          </a:solidFill>
                        </a:rPr>
                        <a:t>void main(void)</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dirty="0">
                          <a:solidFill>
                            <a:schemeClr val="tx1"/>
                          </a:solidFill>
                        </a:rPr>
                        <a:t>{DDRD.0=1;</a:t>
                      </a:r>
                    </a:p>
                    <a:p>
                      <a:pPr algn="l" rtl="1"/>
                      <a:r>
                        <a:rPr lang="en-US" sz="2000" dirty="0">
                          <a:solidFill>
                            <a:srgbClr val="00B050"/>
                          </a:solidFill>
                        </a:rPr>
                        <a:t>//configure int0 &amp;&amp; int1</a:t>
                      </a:r>
                    </a:p>
                    <a:p>
                      <a:pPr algn="l" rtl="1"/>
                      <a:r>
                        <a:rPr lang="en-US" sz="2000" dirty="0">
                          <a:solidFill>
                            <a:schemeClr val="tx1"/>
                          </a:solidFill>
                        </a:rPr>
                        <a:t>PORTD=0B00001100;</a:t>
                      </a:r>
                    </a:p>
                    <a:p>
                      <a:pPr algn="l" rtl="1"/>
                      <a:r>
                        <a:rPr lang="en-US" sz="2000" dirty="0">
                          <a:solidFill>
                            <a:schemeClr val="tx1"/>
                          </a:solidFill>
                        </a:rPr>
                        <a:t>MCUCR=0B00001111; </a:t>
                      </a:r>
                    </a:p>
                    <a:p>
                      <a:pPr algn="l" rtl="1"/>
                      <a:r>
                        <a:rPr lang="en-US" sz="2000" dirty="0">
                          <a:solidFill>
                            <a:schemeClr val="tx1"/>
                          </a:solidFill>
                        </a:rPr>
                        <a:t>GICR=0B11000000; </a:t>
                      </a:r>
                    </a:p>
                    <a:p>
                      <a:pPr algn="l" rtl="1"/>
                      <a:r>
                        <a:rPr lang="en-US" sz="2000" dirty="0">
                          <a:solidFill>
                            <a:srgbClr val="00B050"/>
                          </a:solidFill>
                        </a:rPr>
                        <a:t>//configure </a:t>
                      </a:r>
                      <a:r>
                        <a:rPr lang="en-US" sz="2000" dirty="0" err="1">
                          <a:solidFill>
                            <a:srgbClr val="00B050"/>
                          </a:solidFill>
                        </a:rPr>
                        <a:t>adc</a:t>
                      </a:r>
                      <a:endParaRPr lang="en-US" sz="2000" dirty="0">
                        <a:solidFill>
                          <a:srgbClr val="00B050"/>
                        </a:solidFill>
                      </a:endParaRPr>
                    </a:p>
                    <a:p>
                      <a:pPr algn="l" rtl="1"/>
                      <a:r>
                        <a:rPr lang="en-US" sz="2000" dirty="0">
                          <a:solidFill>
                            <a:schemeClr val="tx1"/>
                          </a:solidFill>
                        </a:rPr>
                        <a:t>ADMUX=0B00000000;</a:t>
                      </a:r>
                    </a:p>
                    <a:p>
                      <a:pPr algn="l" rtl="1"/>
                      <a:r>
                        <a:rPr lang="en-US" sz="2000" dirty="0">
                          <a:solidFill>
                            <a:schemeClr val="tx1"/>
                          </a:solidFill>
                        </a:rPr>
                        <a:t>ADCSRA=0B10000011;</a:t>
                      </a:r>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110</a:t>
            </a:fld>
            <a:endParaRPr lang="ar-SA"/>
          </a:p>
        </p:txBody>
      </p:sp>
    </p:spTree>
    <p:extLst>
      <p:ext uri="{BB962C8B-B14F-4D97-AF65-F5344CB8AC3E}">
        <p14:creationId xmlns:p14="http://schemas.microsoft.com/office/powerpoint/2010/main" val="236119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455330" y="211287"/>
            <a:ext cx="8151655" cy="769441"/>
          </a:xfrm>
          <a:prstGeom prst="rect">
            <a:avLst/>
          </a:prstGeom>
        </p:spPr>
        <p:txBody>
          <a:bodyPr wrap="none">
            <a:spAutoFit/>
          </a:bodyPr>
          <a:lstStyle/>
          <a:p>
            <a:pPr algn="ctr"/>
            <a:r>
              <a:rPr lang="ar-SA" sz="4400" b="1" dirty="0">
                <a:solidFill>
                  <a:srgbClr val="FF0000"/>
                </a:solidFill>
              </a:rPr>
              <a:t>المقطعات في المتحكمات </a:t>
            </a:r>
            <a:r>
              <a:rPr lang="en-US" sz="4400" b="1" dirty="0">
                <a:solidFill>
                  <a:srgbClr val="FF0000"/>
                </a:solidFill>
              </a:rPr>
              <a:t>Interrupts</a:t>
            </a:r>
            <a:r>
              <a:rPr lang="ar-SA" sz="4400" b="1" dirty="0">
                <a:solidFill>
                  <a:srgbClr val="FF0000"/>
                </a:solidFill>
              </a:rPr>
              <a:t> </a:t>
            </a:r>
            <a:r>
              <a:rPr lang="en-US" sz="4400" b="1" dirty="0">
                <a:solidFill>
                  <a:srgbClr val="FF0000"/>
                </a:solidFill>
              </a:rPr>
              <a:t>AVR</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111</a:t>
            </a:fld>
            <a:endParaRPr lang="ar-SA">
              <a:solidFill>
                <a:prstClr val="black">
                  <a:tint val="75000"/>
                </a:prstClr>
              </a:solidFill>
            </a:endParaRPr>
          </a:p>
        </p:txBody>
      </p:sp>
      <p:sp>
        <p:nvSpPr>
          <p:cNvPr id="3" name="مستطيل 2"/>
          <p:cNvSpPr/>
          <p:nvPr/>
        </p:nvSpPr>
        <p:spPr>
          <a:xfrm>
            <a:off x="551275" y="842506"/>
            <a:ext cx="7959766" cy="6432530"/>
          </a:xfrm>
          <a:prstGeom prst="rect">
            <a:avLst/>
          </a:prstGeom>
        </p:spPr>
        <p:txBody>
          <a:bodyPr wrap="square">
            <a:spAutoFit/>
          </a:bodyPr>
          <a:lstStyle/>
          <a:p>
            <a:pPr algn="just"/>
            <a:r>
              <a:rPr lang="ar-SA" sz="3200" b="1" dirty="0">
                <a:solidFill>
                  <a:srgbClr val="FF0000"/>
                </a:solidFill>
              </a:rPr>
              <a:t>المقاطعة: </a:t>
            </a:r>
            <a:r>
              <a:rPr lang="ar-SA" sz="3200" dirty="0">
                <a:solidFill>
                  <a:prstClr val="black"/>
                </a:solidFill>
              </a:rPr>
              <a:t>هي عبارة عن حادثة تُسبّب توقف المتحكم عن تنفيذ البرنامج الرئيس ليذهب لتنفيذ برنامج خدمة المقاطعة (برنامج فرعي) وبعد الانتهاء منه يعود لتنفيذ البرنامج الرئيس ابتداءاً من التعليمة التي توقف عندها عند حدوث المقاطعة.</a:t>
            </a:r>
          </a:p>
          <a:p>
            <a:r>
              <a:rPr lang="ar-SA" sz="2800" b="1" dirty="0">
                <a:solidFill>
                  <a:srgbClr val="FF0000"/>
                </a:solidFill>
              </a:rPr>
              <a:t>تقسم لنوعين:</a:t>
            </a:r>
            <a:endParaRPr lang="en-US" sz="2800" dirty="0">
              <a:solidFill>
                <a:srgbClr val="FF0000"/>
              </a:solidFill>
            </a:endParaRPr>
          </a:p>
          <a:p>
            <a:pPr marL="271463" indent="-271463">
              <a:buFont typeface="Wingdings" pitchFamily="2" charset="2"/>
              <a:buChar char="§"/>
            </a:pPr>
            <a:r>
              <a:rPr lang="ar-SA" sz="2800" b="1" dirty="0">
                <a:solidFill>
                  <a:schemeClr val="accent1"/>
                </a:solidFill>
              </a:rPr>
              <a:t> مقاطعات داخلية</a:t>
            </a:r>
            <a:r>
              <a:rPr lang="ar-SA" sz="2800" b="1" dirty="0">
                <a:solidFill>
                  <a:srgbClr val="00B0F0"/>
                </a:solidFill>
              </a:rPr>
              <a:t>:</a:t>
            </a:r>
          </a:p>
          <a:p>
            <a:r>
              <a:rPr lang="ar-SA" sz="2800" dirty="0"/>
              <a:t>هي استجابة لحوادث داخلية  (داخل الشريحة) مثل :</a:t>
            </a:r>
            <a:endParaRPr lang="en-US" sz="2800" dirty="0"/>
          </a:p>
          <a:p>
            <a:r>
              <a:rPr lang="ar-SA" sz="2800" dirty="0"/>
              <a:t>طفحان للمؤقت – طفحان العداد – انتهاء من عملية كتابة على الذاكرة.</a:t>
            </a:r>
            <a:endParaRPr lang="ar-SA" sz="2800" b="1" dirty="0">
              <a:solidFill>
                <a:srgbClr val="00B0F0"/>
              </a:solidFill>
            </a:endParaRPr>
          </a:p>
          <a:p>
            <a:pPr marL="271463" indent="-271463">
              <a:buFont typeface="Wingdings" pitchFamily="2" charset="2"/>
              <a:buChar char="§"/>
            </a:pPr>
            <a:r>
              <a:rPr lang="ar-SA" sz="2800" b="1" dirty="0">
                <a:solidFill>
                  <a:schemeClr val="accent1"/>
                </a:solidFill>
              </a:rPr>
              <a:t>مقاطعات خارجية:</a:t>
            </a:r>
            <a:endParaRPr lang="en-US" sz="2800" b="1" dirty="0">
              <a:solidFill>
                <a:srgbClr val="00B0F0"/>
              </a:solidFill>
            </a:endParaRPr>
          </a:p>
          <a:p>
            <a:r>
              <a:rPr lang="ar-SA" sz="2800" dirty="0"/>
              <a:t> هي الاستجابة لحوادث خارجية (من خارج الشريحة) مثل:</a:t>
            </a:r>
            <a:endParaRPr lang="en-US" sz="2800" dirty="0"/>
          </a:p>
          <a:p>
            <a:r>
              <a:rPr lang="ar-SA" sz="2800" dirty="0"/>
              <a:t>تغير مستوى منطقي على أحد الأقطاب – تغير مستوى جهد معين بين قطبين-التصفير.</a:t>
            </a:r>
            <a:endParaRPr lang="en-US" sz="2800" dirty="0"/>
          </a:p>
          <a:p>
            <a:pPr algn="just"/>
            <a:endParaRPr lang="ar-SA" sz="2800" dirty="0">
              <a:solidFill>
                <a:prstClr val="black"/>
              </a:solidFill>
            </a:endParaRPr>
          </a:p>
        </p:txBody>
      </p:sp>
    </p:spTree>
    <p:extLst>
      <p:ext uri="{BB962C8B-B14F-4D97-AF65-F5344CB8AC3E}">
        <p14:creationId xmlns:p14="http://schemas.microsoft.com/office/powerpoint/2010/main" val="383430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112</a:t>
            </a:fld>
            <a:endParaRPr lang="ar-SA">
              <a:solidFill>
                <a:prstClr val="black">
                  <a:tint val="75000"/>
                </a:prstClr>
              </a:solidFill>
            </a:endParaRPr>
          </a:p>
        </p:txBody>
      </p:sp>
      <p:sp>
        <p:nvSpPr>
          <p:cNvPr id="3" name="مستطيل 2"/>
          <p:cNvSpPr/>
          <p:nvPr/>
        </p:nvSpPr>
        <p:spPr>
          <a:xfrm>
            <a:off x="551275" y="990947"/>
            <a:ext cx="7959766" cy="6124754"/>
          </a:xfrm>
          <a:prstGeom prst="rect">
            <a:avLst/>
          </a:prstGeom>
        </p:spPr>
        <p:txBody>
          <a:bodyPr wrap="square">
            <a:spAutoFit/>
          </a:bodyPr>
          <a:lstStyle/>
          <a:p>
            <a:pPr marL="271463" indent="-271463">
              <a:buFont typeface="Wingdings" pitchFamily="2" charset="2"/>
              <a:buChar char="§"/>
            </a:pPr>
            <a:r>
              <a:rPr lang="ar-SA" sz="2800" b="1" dirty="0">
                <a:solidFill>
                  <a:schemeClr val="accent1"/>
                </a:solidFill>
              </a:rPr>
              <a:t> مسجلات التحكم  والحالة للمقاطعة </a:t>
            </a:r>
            <a:r>
              <a:rPr lang="en-US" sz="2800" b="1" dirty="0">
                <a:solidFill>
                  <a:schemeClr val="accent1"/>
                </a:solidFill>
              </a:rPr>
              <a:t>Control and Status </a:t>
            </a:r>
            <a:r>
              <a:rPr lang="ar-SA" sz="2800" b="1" dirty="0">
                <a:solidFill>
                  <a:srgbClr val="00B0F0"/>
                </a:solidFill>
              </a:rPr>
              <a:t>:</a:t>
            </a:r>
          </a:p>
          <a:p>
            <a:r>
              <a:rPr lang="ar-SA" sz="2800" dirty="0">
                <a:solidFill>
                  <a:prstClr val="black"/>
                </a:solidFill>
              </a:rPr>
              <a:t>عن طريق خانات هذه المسجلات يتم تحديد حدث المقاطعة وتفعيلها أو حجبها.</a:t>
            </a:r>
          </a:p>
          <a:p>
            <a:pPr marL="271463" indent="-271463">
              <a:buFont typeface="Wingdings" pitchFamily="2" charset="2"/>
              <a:buChar char="§"/>
            </a:pPr>
            <a:r>
              <a:rPr lang="ar-SA" sz="2800" b="1" dirty="0">
                <a:solidFill>
                  <a:schemeClr val="accent1"/>
                </a:solidFill>
              </a:rPr>
              <a:t>برنامج خدمة المقاطعة </a:t>
            </a:r>
            <a:r>
              <a:rPr lang="en-US" sz="2800" b="1" dirty="0">
                <a:solidFill>
                  <a:schemeClr val="accent1"/>
                </a:solidFill>
              </a:rPr>
              <a:t>interrupt routine </a:t>
            </a:r>
            <a:r>
              <a:rPr lang="ar-SA" sz="2800" b="1" dirty="0">
                <a:solidFill>
                  <a:schemeClr val="accent1"/>
                </a:solidFill>
              </a:rPr>
              <a:t>:</a:t>
            </a:r>
            <a:endParaRPr lang="en-US" sz="2800" b="1" dirty="0">
              <a:solidFill>
                <a:schemeClr val="accent1"/>
              </a:solidFill>
            </a:endParaRPr>
          </a:p>
          <a:p>
            <a:r>
              <a:rPr lang="ar-SA" sz="2800" dirty="0"/>
              <a:t>هو برنامج فرعي يتم تنفيذه عند حدوث مقاطعة.</a:t>
            </a:r>
          </a:p>
          <a:p>
            <a:pPr marL="271463" indent="-271463">
              <a:buFont typeface="Wingdings" pitchFamily="2" charset="2"/>
              <a:buChar char="§"/>
            </a:pPr>
            <a:r>
              <a:rPr lang="ar-SA" sz="2800" b="1" dirty="0">
                <a:solidFill>
                  <a:schemeClr val="accent1"/>
                </a:solidFill>
              </a:rPr>
              <a:t>شعاع المقاطعة (عنوان المقاطعة) </a:t>
            </a:r>
            <a:r>
              <a:rPr lang="en-US" sz="2800" b="1" dirty="0">
                <a:solidFill>
                  <a:schemeClr val="accent1"/>
                </a:solidFill>
              </a:rPr>
              <a:t>Interrupt Vector</a:t>
            </a:r>
            <a:r>
              <a:rPr lang="ar-SA" sz="2800" b="1" dirty="0">
                <a:solidFill>
                  <a:schemeClr val="accent1"/>
                </a:solidFill>
              </a:rPr>
              <a:t>:</a:t>
            </a:r>
            <a:endParaRPr lang="en-US" sz="2800" b="1" dirty="0">
              <a:solidFill>
                <a:srgbClr val="00B0F0"/>
              </a:solidFill>
            </a:endParaRPr>
          </a:p>
          <a:p>
            <a:r>
              <a:rPr lang="ar-SA" sz="2800" dirty="0"/>
              <a:t>شعاع المقاطعة هو العنوان  الموجود فيها بداية برنامج خدمة المقاطعة.</a:t>
            </a:r>
          </a:p>
          <a:p>
            <a:pPr marL="271463" indent="-271463">
              <a:buFont typeface="Wingdings" pitchFamily="2" charset="2"/>
              <a:buChar char="§"/>
            </a:pPr>
            <a:r>
              <a:rPr lang="ar-SA" sz="2800" b="1" dirty="0">
                <a:solidFill>
                  <a:schemeClr val="accent1"/>
                </a:solidFill>
              </a:rPr>
              <a:t>علم المقاطعة </a:t>
            </a:r>
            <a:r>
              <a:rPr lang="en-US" sz="2800" b="1" dirty="0">
                <a:solidFill>
                  <a:schemeClr val="accent1"/>
                </a:solidFill>
              </a:rPr>
              <a:t>Interrupt Flag</a:t>
            </a:r>
            <a:r>
              <a:rPr lang="ar-SA" sz="2800" b="1" dirty="0">
                <a:solidFill>
                  <a:schemeClr val="accent1"/>
                </a:solidFill>
              </a:rPr>
              <a:t>:</a:t>
            </a:r>
            <a:endParaRPr lang="en-US" sz="2800" b="1" dirty="0">
              <a:solidFill>
                <a:srgbClr val="00B0F0"/>
              </a:solidFill>
            </a:endParaRPr>
          </a:p>
          <a:p>
            <a:pPr algn="just"/>
            <a:r>
              <a:rPr lang="ar-SA" sz="2800" dirty="0"/>
              <a:t> هو عبارة عن خانة </a:t>
            </a:r>
            <a:r>
              <a:rPr lang="en-US" sz="2800" dirty="0"/>
              <a:t>BIT</a:t>
            </a:r>
            <a:r>
              <a:rPr lang="ar-SA" sz="2800" dirty="0"/>
              <a:t> في مسجل أعلام المقاطعة تصبح قيمته واحد عند حدوث المقاطعة (يرفع العلم) وبعد أنتهاء من برنامج خدمة المقاطعة تصبح قيمتها صفر.</a:t>
            </a:r>
          </a:p>
          <a:p>
            <a:pPr algn="just"/>
            <a:endParaRPr lang="en-US" sz="2800" dirty="0"/>
          </a:p>
          <a:p>
            <a:pPr algn="just"/>
            <a:endParaRPr lang="ar-SA" sz="2800" dirty="0">
              <a:solidFill>
                <a:prstClr val="black"/>
              </a:solidFill>
            </a:endParaRPr>
          </a:p>
        </p:txBody>
      </p:sp>
      <p:sp>
        <p:nvSpPr>
          <p:cNvPr id="6" name="مستطيل 5"/>
          <p:cNvSpPr/>
          <p:nvPr/>
        </p:nvSpPr>
        <p:spPr>
          <a:xfrm>
            <a:off x="1538197" y="211287"/>
            <a:ext cx="5985934" cy="769441"/>
          </a:xfrm>
          <a:prstGeom prst="rect">
            <a:avLst/>
          </a:prstGeom>
        </p:spPr>
        <p:txBody>
          <a:bodyPr wrap="none">
            <a:spAutoFit/>
          </a:bodyPr>
          <a:lstStyle/>
          <a:p>
            <a:pPr algn="ctr"/>
            <a:r>
              <a:rPr lang="ar-SA" sz="4400" b="1" dirty="0">
                <a:solidFill>
                  <a:srgbClr val="FF0000"/>
                </a:solidFill>
              </a:rPr>
              <a:t>المفاهيم الاساسية في المقاطعات</a:t>
            </a:r>
            <a:endParaRPr lang="en-US" sz="4400" b="1" dirty="0">
              <a:solidFill>
                <a:srgbClr val="FF0000"/>
              </a:solidFill>
            </a:endParaRPr>
          </a:p>
        </p:txBody>
      </p:sp>
    </p:spTree>
    <p:extLst>
      <p:ext uri="{BB962C8B-B14F-4D97-AF65-F5344CB8AC3E}">
        <p14:creationId xmlns:p14="http://schemas.microsoft.com/office/powerpoint/2010/main" val="16308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113</a:t>
            </a:fld>
            <a:endParaRPr lang="ar-SA">
              <a:solidFill>
                <a:prstClr val="black">
                  <a:tint val="75000"/>
                </a:prstClr>
              </a:solidFill>
            </a:endParaRPr>
          </a:p>
        </p:txBody>
      </p:sp>
      <p:sp>
        <p:nvSpPr>
          <p:cNvPr id="3" name="مستطيل 2"/>
          <p:cNvSpPr/>
          <p:nvPr/>
        </p:nvSpPr>
        <p:spPr>
          <a:xfrm>
            <a:off x="578088" y="980728"/>
            <a:ext cx="7959766" cy="3970318"/>
          </a:xfrm>
          <a:prstGeom prst="rect">
            <a:avLst/>
          </a:prstGeom>
        </p:spPr>
        <p:txBody>
          <a:bodyPr wrap="square">
            <a:spAutoFit/>
          </a:bodyPr>
          <a:lstStyle/>
          <a:p>
            <a:pPr algn="just"/>
            <a:r>
              <a:rPr lang="ar-SA" sz="2800" b="1" dirty="0"/>
              <a:t> وعند ورود إشارة المقاطعة تجري العمليات التالية:</a:t>
            </a:r>
          </a:p>
          <a:p>
            <a:pPr marL="514350" indent="-514350" algn="just">
              <a:buFont typeface="+mj-lt"/>
              <a:buAutoNum type="arabicPeriod"/>
            </a:pPr>
            <a:r>
              <a:rPr lang="ar-SA" sz="2800" dirty="0">
                <a:cs typeface="+mj-cs"/>
              </a:rPr>
              <a:t>يتم رفع علم الخاص بالمقاطعة </a:t>
            </a:r>
            <a:r>
              <a:rPr lang="ar-SA" sz="2800" dirty="0"/>
              <a:t>(يصبح قيمته واحد)</a:t>
            </a:r>
            <a:r>
              <a:rPr lang="ar-SA" sz="2800" dirty="0">
                <a:cs typeface="+mj-cs"/>
              </a:rPr>
              <a:t>.</a:t>
            </a:r>
          </a:p>
          <a:p>
            <a:pPr marL="514350" lvl="0" indent="-514350" algn="just">
              <a:buFont typeface="+mj-lt"/>
              <a:buAutoNum type="arabicPeriod"/>
            </a:pPr>
            <a:r>
              <a:rPr lang="ar-SA" sz="2800" dirty="0">
                <a:cs typeface="+mj-cs"/>
              </a:rPr>
              <a:t>يتم وضع عنوان بداية خدمة المقاطعة في مسجل عداد البرنامج (</a:t>
            </a:r>
            <a:r>
              <a:rPr lang="en-US" sz="2800" dirty="0">
                <a:cs typeface="+mj-cs"/>
              </a:rPr>
              <a:t>PC</a:t>
            </a:r>
            <a:r>
              <a:rPr lang="ar-SA" sz="2800" dirty="0">
                <a:cs typeface="+mj-cs"/>
              </a:rPr>
              <a:t>) ليقوم بتنفيذ برنامج المقاطعة. </a:t>
            </a:r>
            <a:endParaRPr lang="en-US" sz="2800" dirty="0">
              <a:cs typeface="+mj-cs"/>
            </a:endParaRPr>
          </a:p>
          <a:p>
            <a:pPr marL="514350" lvl="0" indent="-514350" algn="just">
              <a:buFont typeface="+mj-lt"/>
              <a:buAutoNum type="arabicPeriod"/>
            </a:pPr>
            <a:r>
              <a:rPr lang="ar-SA" sz="2800" dirty="0">
                <a:cs typeface="+mj-cs"/>
              </a:rPr>
              <a:t>يتم تنفذ برنامج خدمة المقاطعة.</a:t>
            </a:r>
          </a:p>
          <a:p>
            <a:pPr marL="514350" lvl="0" indent="-514350" algn="just">
              <a:buFont typeface="+mj-lt"/>
              <a:buAutoNum type="arabicPeriod"/>
            </a:pPr>
            <a:r>
              <a:rPr lang="ar-SA" sz="2800" dirty="0">
                <a:cs typeface="+mj-cs"/>
              </a:rPr>
              <a:t> عند الانتهاء من </a:t>
            </a:r>
            <a:r>
              <a:rPr lang="ar-SA" sz="2800" dirty="0"/>
              <a:t>برنامج خدمة المقاطعة</a:t>
            </a:r>
            <a:r>
              <a:rPr lang="ar-SA" sz="2800" dirty="0">
                <a:cs typeface="+mj-cs"/>
              </a:rPr>
              <a:t> يتم تنزيل </a:t>
            </a:r>
            <a:r>
              <a:rPr lang="ar-SA" sz="2800" dirty="0"/>
              <a:t>علم الخاص بالمقاطعة (يصبح قيمته صفر).</a:t>
            </a:r>
            <a:endParaRPr lang="en-US" sz="2800" dirty="0">
              <a:cs typeface="+mj-cs"/>
            </a:endParaRPr>
          </a:p>
          <a:p>
            <a:pPr marL="514350" lvl="0" indent="-514350" algn="just">
              <a:buFont typeface="+mj-lt"/>
              <a:buAutoNum type="arabicPeriod"/>
            </a:pPr>
            <a:r>
              <a:rPr lang="ar-SA" sz="2800" dirty="0">
                <a:cs typeface="+mj-cs"/>
              </a:rPr>
              <a:t>يرجع المتحكم بمتابعة تنفيذ تعليمات البرنامج الرئيس ابتدءاً من التعليمة التي توقف عندها عندما وردت إشارة المقاطعة.</a:t>
            </a:r>
            <a:endParaRPr lang="en-US" sz="2800" dirty="0">
              <a:cs typeface="+mj-cs"/>
            </a:endParaRPr>
          </a:p>
        </p:txBody>
      </p:sp>
      <p:sp>
        <p:nvSpPr>
          <p:cNvPr id="6" name="مستطيل 5"/>
          <p:cNvSpPr/>
          <p:nvPr/>
        </p:nvSpPr>
        <p:spPr>
          <a:xfrm>
            <a:off x="888179" y="211287"/>
            <a:ext cx="7285970" cy="769441"/>
          </a:xfrm>
          <a:prstGeom prst="rect">
            <a:avLst/>
          </a:prstGeom>
        </p:spPr>
        <p:txBody>
          <a:bodyPr wrap="none">
            <a:spAutoFit/>
          </a:bodyPr>
          <a:lstStyle/>
          <a:p>
            <a:pPr algn="ctr"/>
            <a:r>
              <a:rPr lang="ar-SA" sz="4400" b="1" dirty="0">
                <a:solidFill>
                  <a:srgbClr val="FF0000"/>
                </a:solidFill>
              </a:rPr>
              <a:t>العمليات التي تجري عند حدوث مقاطعة</a:t>
            </a:r>
            <a:endParaRPr lang="en-US" sz="4400" b="1" dirty="0">
              <a:solidFill>
                <a:srgbClr val="FF0000"/>
              </a:solidFill>
            </a:endParaRPr>
          </a:p>
        </p:txBody>
      </p:sp>
      <p:sp>
        <p:nvSpPr>
          <p:cNvPr id="7" name="مربع نص 6"/>
          <p:cNvSpPr txBox="1"/>
          <p:nvPr/>
        </p:nvSpPr>
        <p:spPr>
          <a:xfrm>
            <a:off x="273495" y="5085184"/>
            <a:ext cx="8568952" cy="584775"/>
          </a:xfrm>
          <a:prstGeom prst="rect">
            <a:avLst/>
          </a:prstGeom>
          <a:noFill/>
        </p:spPr>
        <p:txBody>
          <a:bodyPr wrap="square" rtlCol="1">
            <a:spAutoFit/>
          </a:bodyPr>
          <a:lstStyle/>
          <a:p>
            <a:r>
              <a:rPr lang="ar-SA" sz="3200" dirty="0">
                <a:solidFill>
                  <a:srgbClr val="FF0000"/>
                </a:solidFill>
              </a:rPr>
              <a:t>ملاحظة</a:t>
            </a:r>
            <a:r>
              <a:rPr lang="ar-SA" sz="3200" dirty="0"/>
              <a:t>: </a:t>
            </a:r>
            <a:r>
              <a:rPr lang="ar-SA" sz="3200" dirty="0">
                <a:solidFill>
                  <a:schemeClr val="tx2"/>
                </a:solidFill>
              </a:rPr>
              <a:t>كل هذه العمليات تتم عن طريق </a:t>
            </a:r>
            <a:r>
              <a:rPr lang="en-US" sz="3200" dirty="0" err="1">
                <a:solidFill>
                  <a:schemeClr val="tx2"/>
                </a:solidFill>
              </a:rPr>
              <a:t>Hartwar</a:t>
            </a:r>
            <a:r>
              <a:rPr lang="ar-SA" sz="3200" dirty="0">
                <a:solidFill>
                  <a:schemeClr val="tx2"/>
                </a:solidFill>
              </a:rPr>
              <a:t>.</a:t>
            </a:r>
          </a:p>
        </p:txBody>
      </p:sp>
    </p:spTree>
    <p:extLst>
      <p:ext uri="{BB962C8B-B14F-4D97-AF65-F5344CB8AC3E}">
        <p14:creationId xmlns:p14="http://schemas.microsoft.com/office/powerpoint/2010/main" val="7905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p:cNvSpPr txBox="1"/>
          <p:nvPr/>
        </p:nvSpPr>
        <p:spPr>
          <a:xfrm>
            <a:off x="208757" y="872133"/>
            <a:ext cx="3024336" cy="5693866"/>
          </a:xfrm>
          <a:prstGeom prst="rect">
            <a:avLst/>
          </a:prstGeom>
          <a:noFill/>
          <a:ln>
            <a:solidFill>
              <a:schemeClr val="accent1">
                <a:shade val="50000"/>
              </a:schemeClr>
            </a:solidFill>
          </a:ln>
        </p:spPr>
        <p:txBody>
          <a:bodyPr wrap="square" rtlCol="1">
            <a:spAutoFit/>
          </a:bodyPr>
          <a:lstStyle/>
          <a:p>
            <a:pPr algn="l" rtl="0"/>
            <a:r>
              <a:rPr lang="en-US" sz="2800" dirty="0"/>
              <a:t>void main(void)</a:t>
            </a:r>
          </a:p>
          <a:p>
            <a:pPr algn="l" rtl="0"/>
            <a:r>
              <a:rPr lang="en-US" sz="2800" dirty="0"/>
              <a:t>{</a:t>
            </a:r>
          </a:p>
          <a:p>
            <a:pPr algn="l" rtl="0"/>
            <a:r>
              <a:rPr lang="en-US" sz="2800" dirty="0"/>
              <a:t>….</a:t>
            </a:r>
          </a:p>
          <a:p>
            <a:pPr algn="l" rtl="0"/>
            <a:r>
              <a:rPr lang="en-US" sz="2800" dirty="0"/>
              <a:t>While(1)</a:t>
            </a:r>
          </a:p>
          <a:p>
            <a:pPr algn="l" rtl="0"/>
            <a:r>
              <a:rPr lang="en-US" sz="2800" dirty="0"/>
              <a:t>{</a:t>
            </a:r>
          </a:p>
          <a:p>
            <a:pPr algn="l" rtl="0"/>
            <a:r>
              <a:rPr lang="en-US" sz="2800" dirty="0"/>
              <a:t>Instruction 1</a:t>
            </a:r>
          </a:p>
          <a:p>
            <a:pPr algn="l" rtl="0"/>
            <a:r>
              <a:rPr lang="en-US" sz="2800" dirty="0"/>
              <a:t>Instruction 2</a:t>
            </a:r>
          </a:p>
          <a:p>
            <a:pPr algn="l" rtl="0"/>
            <a:r>
              <a:rPr lang="en-US" sz="2800" dirty="0"/>
              <a:t>Instruction 3</a:t>
            </a:r>
          </a:p>
          <a:p>
            <a:pPr algn="l" rtl="0"/>
            <a:r>
              <a:rPr lang="en-US" sz="2800" dirty="0"/>
              <a:t>.</a:t>
            </a:r>
          </a:p>
          <a:p>
            <a:pPr algn="l" rtl="0"/>
            <a:r>
              <a:rPr lang="en-US" sz="2800" dirty="0"/>
              <a:t>.</a:t>
            </a:r>
          </a:p>
          <a:p>
            <a:pPr algn="l" rtl="0"/>
            <a:r>
              <a:rPr lang="en-US" sz="2800" dirty="0"/>
              <a:t>Instruction n</a:t>
            </a:r>
          </a:p>
          <a:p>
            <a:pPr algn="l" rtl="0"/>
            <a:r>
              <a:rPr lang="en-US" sz="2800" dirty="0"/>
              <a:t>}</a:t>
            </a:r>
          </a:p>
          <a:p>
            <a:pPr algn="l" rtl="0"/>
            <a:r>
              <a:rPr lang="en-US" sz="2800" dirty="0"/>
              <a:t>}</a:t>
            </a:r>
            <a:endParaRPr lang="ar-SA" sz="2800" dirty="0"/>
          </a:p>
        </p:txBody>
      </p:sp>
      <p:sp>
        <p:nvSpPr>
          <p:cNvPr id="4" name="مربع نص 3"/>
          <p:cNvSpPr txBox="1"/>
          <p:nvPr/>
        </p:nvSpPr>
        <p:spPr>
          <a:xfrm>
            <a:off x="5400092" y="5373216"/>
            <a:ext cx="2160240"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0</a:t>
            </a:r>
            <a:endParaRPr lang="ar-SA" sz="2000" dirty="0">
              <a:solidFill>
                <a:srgbClr val="FF0000"/>
              </a:solidFill>
            </a:endParaRPr>
          </a:p>
        </p:txBody>
      </p:sp>
      <p:sp>
        <p:nvSpPr>
          <p:cNvPr id="5" name="مربع نص 4"/>
          <p:cNvSpPr txBox="1"/>
          <p:nvPr/>
        </p:nvSpPr>
        <p:spPr>
          <a:xfrm>
            <a:off x="5436096" y="5373216"/>
            <a:ext cx="2092276"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1</a:t>
            </a:r>
            <a:endParaRPr lang="ar-SA" sz="2000" dirty="0">
              <a:solidFill>
                <a:srgbClr val="FF0000"/>
              </a:solidFill>
            </a:endParaRPr>
          </a:p>
        </p:txBody>
      </p:sp>
      <p:sp>
        <p:nvSpPr>
          <p:cNvPr id="7" name="مربع نص 6"/>
          <p:cNvSpPr txBox="1"/>
          <p:nvPr/>
        </p:nvSpPr>
        <p:spPr>
          <a:xfrm>
            <a:off x="4139952" y="2564904"/>
            <a:ext cx="4680520" cy="2308324"/>
          </a:xfrm>
          <a:prstGeom prst="rect">
            <a:avLst/>
          </a:prstGeom>
          <a:noFill/>
          <a:ln>
            <a:solidFill>
              <a:schemeClr val="accent1">
                <a:shade val="50000"/>
              </a:schemeClr>
            </a:solidFill>
          </a:ln>
        </p:spPr>
        <p:txBody>
          <a:bodyPr wrap="square" rtlCol="1">
            <a:spAutoFit/>
          </a:bodyPr>
          <a:lstStyle/>
          <a:p>
            <a:pPr algn="l" rtl="0"/>
            <a:r>
              <a:rPr lang="en-US" sz="2000" dirty="0"/>
              <a:t>interrupt [vector number] void </a:t>
            </a:r>
            <a:r>
              <a:rPr lang="en-US" sz="2000" dirty="0" err="1"/>
              <a:t>lable</a:t>
            </a:r>
            <a:r>
              <a:rPr lang="en-US" sz="2000" dirty="0"/>
              <a:t> (void)</a:t>
            </a:r>
          </a:p>
          <a:p>
            <a:pPr algn="l" rtl="0"/>
            <a:r>
              <a:rPr lang="en-US" sz="2400" dirty="0"/>
              <a:t>{</a:t>
            </a:r>
          </a:p>
          <a:p>
            <a:pPr algn="l" rtl="0"/>
            <a:r>
              <a:rPr lang="en-US" sz="2400" dirty="0"/>
              <a:t>…</a:t>
            </a:r>
          </a:p>
          <a:p>
            <a:pPr algn="l" rtl="0"/>
            <a:r>
              <a:rPr lang="en-US" sz="2400" dirty="0"/>
              <a:t>…</a:t>
            </a:r>
          </a:p>
          <a:p>
            <a:pPr algn="l" rtl="0"/>
            <a:r>
              <a:rPr lang="en-US" sz="2400" dirty="0"/>
              <a:t>…</a:t>
            </a:r>
          </a:p>
          <a:p>
            <a:pPr algn="l" rtl="0"/>
            <a:r>
              <a:rPr lang="en-US" sz="2400" dirty="0"/>
              <a:t>}</a:t>
            </a:r>
          </a:p>
        </p:txBody>
      </p:sp>
      <p:grpSp>
        <p:nvGrpSpPr>
          <p:cNvPr id="23" name="مجموعة 22"/>
          <p:cNvGrpSpPr/>
          <p:nvPr/>
        </p:nvGrpSpPr>
        <p:grpSpPr>
          <a:xfrm>
            <a:off x="2123728" y="2852936"/>
            <a:ext cx="2016224" cy="774952"/>
            <a:chOff x="2123728" y="2852936"/>
            <a:chExt cx="2016224" cy="774952"/>
          </a:xfrm>
        </p:grpSpPr>
        <p:cxnSp>
          <p:nvCxnSpPr>
            <p:cNvPr id="10" name="رابط كسهم مستقيم 9"/>
            <p:cNvCxnSpPr/>
            <p:nvPr/>
          </p:nvCxnSpPr>
          <p:spPr>
            <a:xfrm>
              <a:off x="3563888" y="2852936"/>
              <a:ext cx="57606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رابط مستقيم 11"/>
            <p:cNvCxnSpPr/>
            <p:nvPr/>
          </p:nvCxnSpPr>
          <p:spPr>
            <a:xfrm>
              <a:off x="3563888" y="2852936"/>
              <a:ext cx="0" cy="774952"/>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4" name="رابط مستقيم 13"/>
            <p:cNvCxnSpPr/>
            <p:nvPr/>
          </p:nvCxnSpPr>
          <p:spPr>
            <a:xfrm flipH="1">
              <a:off x="2123728" y="3627888"/>
              <a:ext cx="1440160" cy="0"/>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1029" name="مجموعة 1028"/>
          <p:cNvGrpSpPr/>
          <p:nvPr/>
        </p:nvGrpSpPr>
        <p:grpSpPr>
          <a:xfrm>
            <a:off x="2123728" y="3851076"/>
            <a:ext cx="2016224" cy="802060"/>
            <a:chOff x="2123728" y="3851076"/>
            <a:chExt cx="2016224" cy="802060"/>
          </a:xfrm>
        </p:grpSpPr>
        <p:cxnSp>
          <p:nvCxnSpPr>
            <p:cNvPr id="25" name="رابط مستقيم 24"/>
            <p:cNvCxnSpPr/>
            <p:nvPr/>
          </p:nvCxnSpPr>
          <p:spPr>
            <a:xfrm flipH="1">
              <a:off x="3491880" y="4653136"/>
              <a:ext cx="648072"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7" name="رابط مستقيم 26"/>
            <p:cNvCxnSpPr/>
            <p:nvPr/>
          </p:nvCxnSpPr>
          <p:spPr>
            <a:xfrm flipV="1">
              <a:off x="3491880" y="3861048"/>
              <a:ext cx="0" cy="792088"/>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28" name="رابط كسهم مستقيم 1027"/>
            <p:cNvCxnSpPr/>
            <p:nvPr/>
          </p:nvCxnSpPr>
          <p:spPr>
            <a:xfrm flipH="1">
              <a:off x="2123728" y="3851076"/>
              <a:ext cx="1368152"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grpSp>
      <p:sp>
        <p:nvSpPr>
          <p:cNvPr id="38" name="مربع نص 37"/>
          <p:cNvSpPr txBox="1"/>
          <p:nvPr/>
        </p:nvSpPr>
        <p:spPr>
          <a:xfrm>
            <a:off x="4499992" y="922581"/>
            <a:ext cx="3168352" cy="523220"/>
          </a:xfrm>
          <a:prstGeom prst="rect">
            <a:avLst/>
          </a:prstGeom>
          <a:noFill/>
        </p:spPr>
        <p:txBody>
          <a:bodyPr wrap="square" rtlCol="1">
            <a:spAutoFit/>
          </a:bodyPr>
          <a:lstStyle/>
          <a:p>
            <a:pPr marL="457200" indent="-457200" algn="ctr" rtl="0">
              <a:buFont typeface="Wingdings" pitchFamily="2" charset="2"/>
              <a:buChar char="ü"/>
            </a:pPr>
            <a:r>
              <a:rPr lang="en-US" sz="2800" b="1" dirty="0">
                <a:solidFill>
                  <a:srgbClr val="FF0000"/>
                </a:solidFill>
              </a:rPr>
              <a:t>Interrupt event</a:t>
            </a:r>
            <a:endParaRPr lang="ar-SA" sz="2800" b="1" dirty="0">
              <a:solidFill>
                <a:srgbClr val="FF0000"/>
              </a:solidFill>
            </a:endParaRPr>
          </a:p>
        </p:txBody>
      </p:sp>
      <p:sp>
        <p:nvSpPr>
          <p:cNvPr id="1030" name="مستطيل 1029"/>
          <p:cNvSpPr/>
          <p:nvPr/>
        </p:nvSpPr>
        <p:spPr>
          <a:xfrm>
            <a:off x="5270152" y="2195572"/>
            <a:ext cx="2018501"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Interrupt Routine </a:t>
            </a:r>
            <a:endParaRPr lang="ar-SA" dirty="0"/>
          </a:p>
        </p:txBody>
      </p:sp>
      <p:sp>
        <p:nvSpPr>
          <p:cNvPr id="40" name="مستطيل 39"/>
          <p:cNvSpPr/>
          <p:nvPr/>
        </p:nvSpPr>
        <p:spPr>
          <a:xfrm>
            <a:off x="865562" y="479410"/>
            <a:ext cx="1710725"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Main Function </a:t>
            </a:r>
            <a:endParaRPr lang="ar-SA" dirty="0"/>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114</a:t>
            </a:fld>
            <a:endParaRPr lang="ar-SA"/>
          </a:p>
        </p:txBody>
      </p:sp>
    </p:spTree>
    <p:extLst>
      <p:ext uri="{BB962C8B-B14F-4D97-AF65-F5344CB8AC3E}">
        <p14:creationId xmlns:p14="http://schemas.microsoft.com/office/powerpoint/2010/main" val="14396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ircle(in)">
                                      <p:cBhvr>
                                        <p:cTn id="12" dur="20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fltVal val="0"/>
                                          </p:val>
                                        </p:tav>
                                        <p:tav tm="100000">
                                          <p:val>
                                            <p:strVal val="#ppt_w"/>
                                          </p:val>
                                        </p:tav>
                                      </p:tavLst>
                                    </p:anim>
                                    <p:anim calcmode="lin" valueType="num">
                                      <p:cBhvr>
                                        <p:cTn id="18" dur="1000" fill="hold"/>
                                        <p:tgtEl>
                                          <p:spTgt spid="38"/>
                                        </p:tgtEl>
                                        <p:attrNameLst>
                                          <p:attrName>ppt_h</p:attrName>
                                        </p:attrNameLst>
                                      </p:cBhvr>
                                      <p:tavLst>
                                        <p:tav tm="0">
                                          <p:val>
                                            <p:fltVal val="0"/>
                                          </p:val>
                                        </p:tav>
                                        <p:tav tm="100000">
                                          <p:val>
                                            <p:strVal val="#ppt_h"/>
                                          </p:val>
                                        </p:tav>
                                      </p:tavLst>
                                    </p:anim>
                                    <p:anim calcmode="lin" valueType="num">
                                      <p:cBhvr>
                                        <p:cTn id="19" dur="1000" fill="hold"/>
                                        <p:tgtEl>
                                          <p:spTgt spid="38"/>
                                        </p:tgtEl>
                                        <p:attrNameLst>
                                          <p:attrName>style.rotation</p:attrName>
                                        </p:attrNameLst>
                                      </p:cBhvr>
                                      <p:tavLst>
                                        <p:tav tm="0">
                                          <p:val>
                                            <p:fltVal val="90"/>
                                          </p:val>
                                        </p:tav>
                                        <p:tav tm="100000">
                                          <p:val>
                                            <p:fltVal val="0"/>
                                          </p:val>
                                        </p:tav>
                                      </p:tavLst>
                                    </p:anim>
                                    <p:animEffect transition="in" filter="fade">
                                      <p:cBhvr>
                                        <p:cTn id="20" dur="1000"/>
                                        <p:tgtEl>
                                          <p:spTgt spid="3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circle(in)">
                                      <p:cBhvr>
                                        <p:cTn id="53" dur="20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circle(in)">
                                      <p:cBhvr>
                                        <p:cTn id="58" dur="2000"/>
                                        <p:tgtEl>
                                          <p:spTgt spid="3">
                                            <p:txEl>
                                              <p:pRg st="8" end="8"/>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circle(in)">
                                      <p:cBhvr>
                                        <p:cTn id="61" dur="2000"/>
                                        <p:tgtEl>
                                          <p:spTgt spid="3">
                                            <p:txEl>
                                              <p:pRg st="9" end="9"/>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circle(in)">
                                      <p:cBhvr>
                                        <p:cTn id="6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39431" y="67271"/>
            <a:ext cx="8289706" cy="769441"/>
          </a:xfrm>
          <a:prstGeom prst="rect">
            <a:avLst/>
          </a:prstGeom>
        </p:spPr>
        <p:txBody>
          <a:bodyPr wrap="none">
            <a:spAutoFit/>
          </a:bodyPr>
          <a:lstStyle/>
          <a:p>
            <a:pPr algn="ctr"/>
            <a:r>
              <a:rPr lang="ar-SA" sz="4400" b="1" dirty="0">
                <a:solidFill>
                  <a:srgbClr val="FF0000"/>
                </a:solidFill>
              </a:rPr>
              <a:t>عناوين المقاطعات في المتحكم  </a:t>
            </a:r>
            <a:r>
              <a:rPr lang="en-US" sz="4400" b="1" dirty="0">
                <a:solidFill>
                  <a:srgbClr val="FF0000"/>
                </a:solidFill>
              </a:rPr>
              <a:t>Atmega16</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115</a:t>
            </a:fld>
            <a:endParaRPr lang="ar-SA">
              <a:solidFill>
                <a:prstClr val="black">
                  <a:tint val="75000"/>
                </a:prst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36712"/>
            <a:ext cx="7410450" cy="588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26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24792" y="211287"/>
            <a:ext cx="3563796" cy="769441"/>
          </a:xfrm>
          <a:prstGeom prst="rect">
            <a:avLst/>
          </a:prstGeom>
        </p:spPr>
        <p:txBody>
          <a:bodyPr wrap="none">
            <a:spAutoFit/>
          </a:bodyPr>
          <a:lstStyle/>
          <a:p>
            <a:pPr algn="ctr"/>
            <a:r>
              <a:rPr lang="ar-SA" sz="4400" b="1" dirty="0">
                <a:solidFill>
                  <a:srgbClr val="FF0000"/>
                </a:solidFill>
              </a:rPr>
              <a:t>أولويّات المقاطعات</a:t>
            </a:r>
            <a:endParaRPr lang="en-US"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116</a:t>
            </a:fld>
            <a:endParaRPr lang="ar-SA">
              <a:solidFill>
                <a:prstClr val="black">
                  <a:tint val="75000"/>
                </a:prstClr>
              </a:solidFill>
            </a:endParaRPr>
          </a:p>
        </p:txBody>
      </p:sp>
      <p:sp>
        <p:nvSpPr>
          <p:cNvPr id="3" name="مستطيل 2"/>
          <p:cNvSpPr/>
          <p:nvPr/>
        </p:nvSpPr>
        <p:spPr>
          <a:xfrm>
            <a:off x="0" y="980728"/>
            <a:ext cx="8964488" cy="5543056"/>
          </a:xfrm>
          <a:prstGeom prst="rect">
            <a:avLst/>
          </a:prstGeom>
        </p:spPr>
        <p:txBody>
          <a:bodyPr wrap="square">
            <a:spAutoFit/>
          </a:bodyPr>
          <a:lstStyle/>
          <a:p>
            <a:pPr marL="457200" indent="-457200" algn="justLow">
              <a:lnSpc>
                <a:spcPct val="115000"/>
              </a:lnSpc>
              <a:buFont typeface="Wingdings" pitchFamily="2" charset="2"/>
              <a:buChar char="§"/>
            </a:pPr>
            <a:r>
              <a:rPr lang="ar-SA" sz="2800" dirty="0">
                <a:latin typeface="Times New Roman"/>
                <a:ea typeface="Calibri"/>
                <a:cs typeface="+mj-cs"/>
              </a:rPr>
              <a:t>عند ورود طلب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إلى المتحكم أثناء تنفيذ برنامج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(من نفس النمط) فإن المتحكم سوف يُهمل هذا الطلب ولن يستجيب لهذه المقاطعة (لأن خانة علم المقاطعة (</a:t>
            </a:r>
            <a:r>
              <a:rPr lang="en-US" sz="2400" dirty="0">
                <a:latin typeface="Times New Roman"/>
                <a:ea typeface="Calibri"/>
                <a:cs typeface="+mj-cs"/>
              </a:rPr>
              <a:t>INTF0</a:t>
            </a:r>
            <a:r>
              <a:rPr lang="ar-SA" sz="2800" dirty="0">
                <a:latin typeface="Times New Roman"/>
                <a:ea typeface="Calibri"/>
                <a:cs typeface="+mj-cs"/>
              </a:rPr>
              <a:t>) تحمل القيمة (</a:t>
            </a:r>
            <a:r>
              <a:rPr lang="en-US" sz="2400" dirty="0">
                <a:latin typeface="Times New Roman"/>
                <a:ea typeface="Calibri"/>
                <a:cs typeface="+mj-cs"/>
              </a:rPr>
              <a:t>1</a:t>
            </a:r>
            <a:r>
              <a:rPr lang="ar-SA" sz="2800" dirty="0">
                <a:latin typeface="Times New Roman"/>
                <a:ea typeface="Calibri"/>
                <a:cs typeface="+mj-cs"/>
              </a:rPr>
              <a:t>) منطقي)، والأمر نفسه بالنسبة للمقاطعة (</a:t>
            </a:r>
            <a:r>
              <a:rPr lang="en-US" sz="2400" dirty="0" err="1">
                <a:latin typeface="Times New Roman"/>
                <a:ea typeface="Calibri"/>
                <a:cs typeface="+mj-cs"/>
              </a:rPr>
              <a:t>Int</a:t>
            </a:r>
            <a:r>
              <a:rPr lang="en-US" sz="2400" dirty="0">
                <a:latin typeface="Times New Roman"/>
                <a:ea typeface="Calibri"/>
                <a:cs typeface="+mj-cs"/>
              </a:rPr>
              <a:t> 1</a:t>
            </a:r>
            <a:r>
              <a:rPr lang="ar-SA" sz="2800" dirty="0">
                <a:latin typeface="Times New Roman"/>
                <a:ea typeface="Calibri"/>
                <a:cs typeface="+mj-cs"/>
              </a:rPr>
              <a:t>).</a:t>
            </a:r>
            <a:endParaRPr lang="en-US" sz="2000" dirty="0">
              <a:latin typeface="Times New Roman"/>
              <a:ea typeface="Calibri"/>
              <a:cs typeface="+mj-cs"/>
            </a:endParaRPr>
          </a:p>
          <a:p>
            <a:pPr marL="457200" indent="-457200" algn="justLow">
              <a:lnSpc>
                <a:spcPct val="115000"/>
              </a:lnSpc>
              <a:buFont typeface="Wingdings" pitchFamily="2" charset="2"/>
              <a:buChar char="§"/>
            </a:pPr>
            <a:r>
              <a:rPr lang="ar-SA" sz="2800" dirty="0">
                <a:latin typeface="Times New Roman"/>
                <a:ea typeface="Calibri"/>
                <a:cs typeface="+mj-cs"/>
              </a:rPr>
              <a:t>أما إذا ورد طلب مقاطعة من نمط مختلف أثناء تنفيذ برنامج مقاطعة ما فإن استجابة المتحكم لتلك المقاطعة مرتبطة بأولوية المقاطعة الأولى على الثانية، وتتحدد أولويات المقاطعات المختلفة وفق القاعدة التالية:</a:t>
            </a:r>
          </a:p>
          <a:p>
            <a:pPr algn="justLow">
              <a:lnSpc>
                <a:spcPct val="115000"/>
              </a:lnSpc>
            </a:pPr>
            <a:r>
              <a:rPr lang="ar-SA" sz="2800" dirty="0">
                <a:latin typeface="Times New Roman"/>
                <a:ea typeface="Calibri"/>
                <a:cs typeface="+mj-cs"/>
              </a:rPr>
              <a:t> المقاطعة ذات العنوان الأصغر تمتلك الأولوية على المقاطعة ذات العنوان الأكبر فمثلاً المقاطعة (</a:t>
            </a:r>
            <a:r>
              <a:rPr lang="en-US" sz="2400" dirty="0">
                <a:latin typeface="Times New Roman"/>
                <a:ea typeface="Calibri"/>
                <a:cs typeface="+mj-cs"/>
              </a:rPr>
              <a:t>RESET</a:t>
            </a:r>
            <a:r>
              <a:rPr lang="ar-SA" sz="2800" dirty="0">
                <a:latin typeface="Times New Roman"/>
                <a:ea typeface="Calibri"/>
                <a:cs typeface="+mj-cs"/>
              </a:rPr>
              <a:t>) ذات العنوان (</a:t>
            </a:r>
            <a:r>
              <a:rPr lang="en-US" sz="2400" dirty="0">
                <a:latin typeface="Times New Roman"/>
                <a:ea typeface="Calibri"/>
                <a:cs typeface="+mj-cs"/>
              </a:rPr>
              <a:t>$000</a:t>
            </a:r>
            <a:r>
              <a:rPr lang="ar-SA" sz="2800" dirty="0">
                <a:latin typeface="Times New Roman"/>
                <a:ea typeface="Calibri"/>
                <a:cs typeface="+mj-cs"/>
              </a:rPr>
              <a:t>) لها أولوية على المقاطعة (</a:t>
            </a:r>
            <a:r>
              <a:rPr lang="en-US" sz="2400" dirty="0">
                <a:latin typeface="Times New Roman"/>
                <a:ea typeface="Calibri"/>
                <a:cs typeface="+mj-cs"/>
              </a:rPr>
              <a:t>Int0</a:t>
            </a:r>
            <a:r>
              <a:rPr lang="ar-SA" sz="2800" dirty="0">
                <a:latin typeface="Times New Roman"/>
                <a:ea typeface="Calibri"/>
                <a:cs typeface="+mj-cs"/>
              </a:rPr>
              <a:t>) ذات العنوان (</a:t>
            </a:r>
            <a:r>
              <a:rPr lang="en-US" sz="2400" dirty="0">
                <a:latin typeface="Times New Roman"/>
                <a:ea typeface="Calibri"/>
                <a:cs typeface="+mj-cs"/>
              </a:rPr>
              <a:t>$001</a:t>
            </a:r>
            <a:r>
              <a:rPr lang="ar-SA" sz="2800" dirty="0">
                <a:latin typeface="Times New Roman"/>
                <a:ea typeface="Calibri"/>
                <a:cs typeface="+mj-cs"/>
              </a:rPr>
              <a:t>) والتي لها الأولوية هي الأخرى على المقاطعة (</a:t>
            </a:r>
            <a:r>
              <a:rPr lang="en-US" sz="2400" dirty="0">
                <a:latin typeface="Times New Roman"/>
                <a:ea typeface="Calibri"/>
                <a:cs typeface="+mj-cs"/>
              </a:rPr>
              <a:t>Int1</a:t>
            </a:r>
            <a:r>
              <a:rPr lang="ar-SA" sz="2800" dirty="0">
                <a:latin typeface="Times New Roman"/>
                <a:ea typeface="Calibri"/>
                <a:cs typeface="+mj-cs"/>
              </a:rPr>
              <a:t>) ذات العنوان (</a:t>
            </a:r>
            <a:r>
              <a:rPr lang="en-US" sz="2400" dirty="0">
                <a:latin typeface="Times New Roman"/>
                <a:ea typeface="Calibri"/>
                <a:cs typeface="+mj-cs"/>
              </a:rPr>
              <a:t>$002</a:t>
            </a:r>
            <a:r>
              <a:rPr lang="ar-SA" sz="2800" dirty="0">
                <a:latin typeface="Times New Roman"/>
                <a:ea typeface="Calibri"/>
                <a:cs typeface="+mj-cs"/>
              </a:rPr>
              <a:t>) وهكذا بالنسبة إلى بقية المقاطعات.</a:t>
            </a:r>
            <a:endParaRPr lang="en-US" sz="2000" dirty="0">
              <a:effectLst/>
              <a:latin typeface="Times New Roman"/>
              <a:ea typeface="Calibri"/>
              <a:cs typeface="+mj-cs"/>
            </a:endParaRPr>
          </a:p>
        </p:txBody>
      </p:sp>
    </p:spTree>
    <p:extLst>
      <p:ext uri="{BB962C8B-B14F-4D97-AF65-F5344CB8AC3E}">
        <p14:creationId xmlns:p14="http://schemas.microsoft.com/office/powerpoint/2010/main" val="319269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117</a:t>
            </a:fld>
            <a:endParaRPr lang="ar-SA">
              <a:solidFill>
                <a:prstClr val="black">
                  <a:tint val="75000"/>
                </a:prstClr>
              </a:solidFill>
            </a:endParaRPr>
          </a:p>
        </p:txBody>
      </p:sp>
      <p:sp>
        <p:nvSpPr>
          <p:cNvPr id="3" name="مستطيل 2"/>
          <p:cNvSpPr/>
          <p:nvPr/>
        </p:nvSpPr>
        <p:spPr>
          <a:xfrm>
            <a:off x="551281" y="984106"/>
            <a:ext cx="7959766" cy="1446550"/>
          </a:xfrm>
          <a:prstGeom prst="rect">
            <a:avLst/>
          </a:prstGeom>
        </p:spPr>
        <p:txBody>
          <a:bodyPr wrap="square">
            <a:spAutoFit/>
          </a:bodyPr>
          <a:lstStyle/>
          <a:p>
            <a:pPr lvl="0" algn="just"/>
            <a:r>
              <a:rPr lang="ar-SA" sz="3200" b="1" dirty="0">
                <a:solidFill>
                  <a:prstClr val="black"/>
                </a:solidFill>
              </a:rPr>
              <a:t> </a:t>
            </a:r>
            <a:r>
              <a:rPr lang="ar-SA" sz="2800" dirty="0"/>
              <a:t>هناك علم (</a:t>
            </a:r>
            <a:r>
              <a:rPr lang="en-US" sz="2800" dirty="0"/>
              <a:t>Flag</a:t>
            </a:r>
            <a:r>
              <a:rPr lang="ar-SA" sz="2800" dirty="0"/>
              <a:t>) في مسجل الحالة (</a:t>
            </a:r>
            <a:r>
              <a:rPr lang="en-US" sz="2800" dirty="0"/>
              <a:t>SREG</a:t>
            </a:r>
            <a:r>
              <a:rPr lang="ar-SA" sz="2800" dirty="0"/>
              <a:t>) يُدعى بعلم المقاطعة العام (</a:t>
            </a:r>
            <a:r>
              <a:rPr lang="en-US" sz="2800" dirty="0"/>
              <a:t>I</a:t>
            </a:r>
            <a:r>
              <a:rPr lang="ar-SA" sz="2800" dirty="0"/>
              <a:t>) مبين بالشكل وهو متوضع في الخانة الثامنة من مسجل الحالة:</a:t>
            </a:r>
            <a:endParaRPr lang="en-US" sz="2800" dirty="0"/>
          </a:p>
        </p:txBody>
      </p:sp>
      <p:sp>
        <p:nvSpPr>
          <p:cNvPr id="6" name="مستطيل 5"/>
          <p:cNvSpPr/>
          <p:nvPr/>
        </p:nvSpPr>
        <p:spPr>
          <a:xfrm>
            <a:off x="2806974" y="211287"/>
            <a:ext cx="3448380" cy="707886"/>
          </a:xfrm>
          <a:prstGeom prst="rect">
            <a:avLst/>
          </a:prstGeom>
        </p:spPr>
        <p:txBody>
          <a:bodyPr wrap="none">
            <a:spAutoFit/>
          </a:bodyPr>
          <a:lstStyle/>
          <a:p>
            <a:pPr algn="ctr"/>
            <a:r>
              <a:rPr lang="ar-SA" sz="4000" b="1" dirty="0">
                <a:solidFill>
                  <a:srgbClr val="FF0000"/>
                </a:solidFill>
              </a:rPr>
              <a:t>علم المقاطعة العام </a:t>
            </a:r>
            <a:r>
              <a:rPr lang="en-US" sz="4000" b="1" dirty="0">
                <a:solidFill>
                  <a:srgbClr val="FF0000"/>
                </a:solidFill>
                <a:latin typeface="Algerian" pitchFamily="82" charset="0"/>
                <a:cs typeface="+mj-cs"/>
              </a:rPr>
              <a:t>I</a:t>
            </a:r>
          </a:p>
        </p:txBody>
      </p:sp>
      <p:pic>
        <p:nvPicPr>
          <p:cNvPr id="15363"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5496" y="2236291"/>
            <a:ext cx="8856984" cy="168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179512" y="4149080"/>
            <a:ext cx="8712968" cy="2246769"/>
          </a:xfrm>
          <a:prstGeom prst="rect">
            <a:avLst/>
          </a:prstGeom>
        </p:spPr>
        <p:txBody>
          <a:bodyPr wrap="square">
            <a:spAutoFit/>
          </a:bodyPr>
          <a:lstStyle/>
          <a:p>
            <a:pPr algn="just"/>
            <a:r>
              <a:rPr lang="ar-SA" sz="2800" dirty="0"/>
              <a:t>فإذا وضعنا في هذه الخانة القيمة (</a:t>
            </a:r>
            <a:r>
              <a:rPr lang="en-US" sz="2800" dirty="0"/>
              <a:t>1</a:t>
            </a:r>
            <a:r>
              <a:rPr lang="ar-SA" sz="2800" dirty="0"/>
              <a:t>) منطقي فهذا يعني أننا فعّلنا خدمة المقاطعات وبالتالي عند ورود أي مقاطعة للمتحكم سوف يستجيب لها بشكل طبيعي. وبالعكس إذا وضعنا فيه القيمة (</a:t>
            </a:r>
            <a:r>
              <a:rPr lang="en-US" sz="2800" dirty="0"/>
              <a:t>0</a:t>
            </a:r>
            <a:r>
              <a:rPr lang="ar-SA" sz="2800" dirty="0"/>
              <a:t>) منطقي فهذا يعني أننا حجبنا المقاطعات بأكملها وبالتالي فإن أي مقاطعة ترد إلى المتحكم سوف يتم حجبها ولن يستجيب لها المتحكم أبداً إلى أن يتم تفعيل العلم (</a:t>
            </a:r>
            <a:r>
              <a:rPr lang="en-US" sz="2800" dirty="0"/>
              <a:t>I</a:t>
            </a:r>
            <a:r>
              <a:rPr lang="ar-SA" sz="2800" dirty="0"/>
              <a:t>) من جديد.</a:t>
            </a:r>
            <a:endParaRPr lang="en-US" sz="2800" dirty="0"/>
          </a:p>
        </p:txBody>
      </p:sp>
    </p:spTree>
    <p:extLst>
      <p:ext uri="{BB962C8B-B14F-4D97-AF65-F5344CB8AC3E}">
        <p14:creationId xmlns:p14="http://schemas.microsoft.com/office/powerpoint/2010/main" val="18525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118</a:t>
            </a:fld>
            <a:endParaRPr lang="ar-SA">
              <a:solidFill>
                <a:prstClr val="black">
                  <a:tint val="75000"/>
                </a:prstClr>
              </a:solidFill>
            </a:endParaRPr>
          </a:p>
        </p:txBody>
      </p:sp>
      <p:sp>
        <p:nvSpPr>
          <p:cNvPr id="6" name="مستطيل 5"/>
          <p:cNvSpPr/>
          <p:nvPr/>
        </p:nvSpPr>
        <p:spPr>
          <a:xfrm>
            <a:off x="1623961" y="211287"/>
            <a:ext cx="5814412" cy="707886"/>
          </a:xfrm>
          <a:prstGeom prst="rect">
            <a:avLst/>
          </a:prstGeom>
        </p:spPr>
        <p:txBody>
          <a:bodyPr wrap="none">
            <a:spAutoFit/>
          </a:bodyPr>
          <a:lstStyle/>
          <a:p>
            <a:pPr algn="ctr"/>
            <a:r>
              <a:rPr lang="ar-SA" sz="4000" b="1" dirty="0">
                <a:solidFill>
                  <a:srgbClr val="FF0000"/>
                </a:solidFill>
              </a:rPr>
              <a:t>خطوات إستخدام وبرمجة المقاطعة</a:t>
            </a:r>
            <a:endParaRPr lang="en-US" sz="4000" b="1" dirty="0">
              <a:solidFill>
                <a:srgbClr val="FF0000"/>
              </a:solidFill>
            </a:endParaRPr>
          </a:p>
        </p:txBody>
      </p:sp>
      <p:sp>
        <p:nvSpPr>
          <p:cNvPr id="10" name="مستطيل 9"/>
          <p:cNvSpPr/>
          <p:nvPr/>
        </p:nvSpPr>
        <p:spPr>
          <a:xfrm>
            <a:off x="619372" y="987783"/>
            <a:ext cx="8004221" cy="4647426"/>
          </a:xfrm>
          <a:prstGeom prst="rect">
            <a:avLst/>
          </a:prstGeom>
        </p:spPr>
        <p:txBody>
          <a:bodyPr wrap="square">
            <a:spAutoFit/>
          </a:bodyPr>
          <a:lstStyle/>
          <a:p>
            <a:pPr marL="514350" lvl="0" indent="-514350">
              <a:buFont typeface="+mj-lt"/>
              <a:buAutoNum type="arabicPeriod"/>
              <a:tabLst>
                <a:tab pos="588645" algn="l"/>
              </a:tabLst>
            </a:pPr>
            <a:r>
              <a:rPr lang="ar-SA" sz="3200" dirty="0">
                <a:solidFill>
                  <a:srgbClr val="0070C0"/>
                </a:solidFill>
                <a:latin typeface="Times New Roman"/>
                <a:ea typeface="Batang"/>
              </a:rPr>
              <a:t>اعداد حدث المقاطعة.</a:t>
            </a:r>
          </a:p>
          <a:p>
            <a:pPr lvl="0">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2"/>
              <a:tabLst>
                <a:tab pos="588645" algn="l"/>
              </a:tabLst>
            </a:pPr>
            <a:r>
              <a:rPr lang="ar-SA" sz="3200" dirty="0">
                <a:solidFill>
                  <a:srgbClr val="0070C0"/>
                </a:solidFill>
                <a:latin typeface="Times New Roman"/>
                <a:ea typeface="Batang"/>
              </a:rPr>
              <a:t>تفعيل المقاطعة </a:t>
            </a:r>
            <a:r>
              <a:rPr lang="ar-SY" sz="3200" dirty="0">
                <a:solidFill>
                  <a:srgbClr val="0070C0"/>
                </a:solidFill>
                <a:latin typeface="Times New Roman"/>
                <a:ea typeface="Batang"/>
              </a:rPr>
              <a:t>المطلوبة</a:t>
            </a:r>
            <a:r>
              <a:rPr lang="ar-SA" sz="3200" dirty="0">
                <a:solidFill>
                  <a:srgbClr val="0070C0"/>
                </a:solidFill>
                <a:latin typeface="Times New Roman"/>
                <a:ea typeface="Batang"/>
              </a:rPr>
              <a:t>.</a:t>
            </a:r>
          </a:p>
          <a:p>
            <a:pPr>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3"/>
              <a:tabLst>
                <a:tab pos="588645" algn="l"/>
              </a:tabLst>
            </a:pPr>
            <a:r>
              <a:rPr lang="ar-SA" sz="3200" dirty="0">
                <a:solidFill>
                  <a:srgbClr val="0070C0"/>
                </a:solidFill>
                <a:latin typeface="Times New Roman"/>
                <a:ea typeface="Batang"/>
              </a:rPr>
              <a:t>تفعيل المقاطعات بشكل عام</a:t>
            </a:r>
            <a:r>
              <a:rPr lang="ar-SA" sz="3200" dirty="0">
                <a:latin typeface="Times New Roman"/>
                <a:ea typeface="Batang"/>
              </a:rPr>
              <a:t>.</a:t>
            </a:r>
          </a:p>
          <a:p>
            <a:pPr lvl="0">
              <a:tabLst>
                <a:tab pos="588645" algn="l"/>
              </a:tabLst>
            </a:pPr>
            <a:r>
              <a:rPr lang="ar-SA" sz="3200" dirty="0">
                <a:latin typeface="Times New Roman"/>
                <a:ea typeface="Batang"/>
              </a:rPr>
              <a:t>عن طريق تفعيل علم المقاطعة العام </a:t>
            </a:r>
            <a:r>
              <a:rPr lang="en-US" sz="3200" dirty="0">
                <a:latin typeface="Times New Roman"/>
                <a:ea typeface="Batang"/>
              </a:rPr>
              <a:t>I</a:t>
            </a:r>
            <a:r>
              <a:rPr lang="ar-SA" sz="3200" dirty="0">
                <a:latin typeface="Times New Roman"/>
                <a:ea typeface="Batang"/>
              </a:rPr>
              <a:t> بأحدى الطريقتين:</a:t>
            </a:r>
          </a:p>
          <a:p>
            <a:pPr lvl="0" algn="l" rtl="0">
              <a:tabLst>
                <a:tab pos="588645" algn="l"/>
              </a:tabLst>
            </a:pPr>
            <a:r>
              <a:rPr lang="en-US" sz="2400" dirty="0">
                <a:latin typeface="Times New Roman"/>
                <a:ea typeface="Batang"/>
              </a:rPr>
              <a:t>SREG.7=1;</a:t>
            </a:r>
          </a:p>
          <a:p>
            <a:pPr lvl="0" algn="l" rtl="0">
              <a:tabLst>
                <a:tab pos="588645" algn="l"/>
              </a:tabLst>
            </a:pPr>
            <a:r>
              <a:rPr lang="en-US" sz="2400" dirty="0">
                <a:latin typeface="Times New Roman"/>
                <a:ea typeface="Batang"/>
              </a:rPr>
              <a:t> OR</a:t>
            </a:r>
          </a:p>
          <a:p>
            <a:pPr lvl="0" algn="l" rtl="0">
              <a:tabLst>
                <a:tab pos="588645" algn="l"/>
              </a:tabLst>
            </a:pPr>
            <a:r>
              <a:rPr lang="en-US" sz="2400" dirty="0">
                <a:latin typeface="Times New Roman"/>
                <a:ea typeface="Batang"/>
              </a:rPr>
              <a:t>#</a:t>
            </a:r>
            <a:r>
              <a:rPr lang="en-US" sz="2400" dirty="0" err="1">
                <a:latin typeface="Times New Roman"/>
                <a:ea typeface="Batang"/>
              </a:rPr>
              <a:t>asm</a:t>
            </a:r>
            <a:r>
              <a:rPr lang="en-US" sz="2400" dirty="0">
                <a:latin typeface="Times New Roman"/>
                <a:ea typeface="Batang"/>
              </a:rPr>
              <a:t>("</a:t>
            </a:r>
            <a:r>
              <a:rPr lang="en-US" sz="2400" dirty="0" err="1">
                <a:latin typeface="Times New Roman"/>
                <a:ea typeface="Batang"/>
              </a:rPr>
              <a:t>sei</a:t>
            </a:r>
            <a:r>
              <a:rPr lang="en-US" sz="2400" dirty="0">
                <a:latin typeface="Times New Roman"/>
                <a:ea typeface="Batang"/>
              </a:rPr>
              <a:t>")</a:t>
            </a:r>
          </a:p>
          <a:p>
            <a:pPr marL="514350" indent="-514350">
              <a:buFont typeface="+mj-lt"/>
              <a:buAutoNum type="arabicPeriod" startAt="4"/>
              <a:tabLst>
                <a:tab pos="588645" algn="l"/>
              </a:tabLst>
            </a:pPr>
            <a:r>
              <a:rPr lang="en-US" sz="3200" dirty="0">
                <a:solidFill>
                  <a:srgbClr val="0070C0"/>
                </a:solidFill>
                <a:latin typeface="Times New Roman"/>
                <a:ea typeface="Batang"/>
              </a:rPr>
              <a:t> </a:t>
            </a:r>
            <a:r>
              <a:rPr lang="ar-SA" sz="3200" dirty="0">
                <a:solidFill>
                  <a:srgbClr val="0070C0"/>
                </a:solidFill>
                <a:latin typeface="Times New Roman"/>
                <a:ea typeface="Batang"/>
              </a:rPr>
              <a:t>كتابة برنامج خدمة المقاطعة.</a:t>
            </a:r>
            <a:endParaRPr lang="en-US" sz="3200" dirty="0">
              <a:solidFill>
                <a:srgbClr val="0070C0"/>
              </a:solidFill>
              <a:latin typeface="Times New Roman"/>
              <a:ea typeface="Batang"/>
            </a:endParaRPr>
          </a:p>
        </p:txBody>
      </p:sp>
    </p:spTree>
    <p:extLst>
      <p:ext uri="{BB962C8B-B14F-4D97-AF65-F5344CB8AC3E}">
        <p14:creationId xmlns:p14="http://schemas.microsoft.com/office/powerpoint/2010/main" val="21108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119</a:t>
            </a:fld>
            <a:endParaRPr lang="ar-SA">
              <a:solidFill>
                <a:prstClr val="black">
                  <a:tint val="75000"/>
                </a:prstClr>
              </a:solidFill>
            </a:endParaRPr>
          </a:p>
        </p:txBody>
      </p:sp>
      <p:sp>
        <p:nvSpPr>
          <p:cNvPr id="6" name="مستطيل 5"/>
          <p:cNvSpPr/>
          <p:nvPr/>
        </p:nvSpPr>
        <p:spPr>
          <a:xfrm>
            <a:off x="2059977" y="211287"/>
            <a:ext cx="4942379" cy="707886"/>
          </a:xfrm>
          <a:prstGeom prst="rect">
            <a:avLst/>
          </a:prstGeom>
        </p:spPr>
        <p:txBody>
          <a:bodyPr wrap="none">
            <a:spAutoFit/>
          </a:bodyPr>
          <a:lstStyle/>
          <a:p>
            <a:pPr algn="ctr"/>
            <a:r>
              <a:rPr lang="ar-SA" sz="4000" b="1" dirty="0">
                <a:solidFill>
                  <a:srgbClr val="FF0000"/>
                </a:solidFill>
              </a:rPr>
              <a:t> كتابة برنامج خدمة المقاطعة</a:t>
            </a:r>
            <a:endParaRPr lang="en-US" sz="4000" b="1" dirty="0">
              <a:solidFill>
                <a:srgbClr val="FF0000"/>
              </a:solidFill>
            </a:endParaRPr>
          </a:p>
        </p:txBody>
      </p:sp>
      <p:sp>
        <p:nvSpPr>
          <p:cNvPr id="10" name="مستطيل 9"/>
          <p:cNvSpPr/>
          <p:nvPr/>
        </p:nvSpPr>
        <p:spPr>
          <a:xfrm>
            <a:off x="630237" y="1268760"/>
            <a:ext cx="8004221" cy="5016758"/>
          </a:xfrm>
          <a:prstGeom prst="rect">
            <a:avLst/>
          </a:prstGeom>
        </p:spPr>
        <p:txBody>
          <a:bodyPr wrap="square">
            <a:spAutoFit/>
          </a:bodyPr>
          <a:lstStyle/>
          <a:p>
            <a:pPr lvl="0">
              <a:tabLst>
                <a:tab pos="588645" algn="l"/>
              </a:tabLst>
            </a:pPr>
            <a:r>
              <a:rPr lang="ar-SA" sz="3200" dirty="0">
                <a:latin typeface="Times New Roman"/>
                <a:ea typeface="Batang"/>
              </a:rPr>
              <a:t>هو عبارة عن تابع فرعي يكتب قبل التابع الرئيسي </a:t>
            </a:r>
            <a:r>
              <a:rPr lang="en-US" sz="3200" dirty="0">
                <a:latin typeface="Times New Roman"/>
                <a:ea typeface="Batang"/>
              </a:rPr>
              <a:t>main()</a:t>
            </a:r>
            <a:r>
              <a:rPr lang="ar-SA" sz="3200" dirty="0">
                <a:latin typeface="Times New Roman"/>
                <a:ea typeface="Batang"/>
              </a:rPr>
              <a:t> له الشكل التالي (في مترجم </a:t>
            </a:r>
            <a:r>
              <a:rPr lang="en-US" sz="3200" dirty="0" err="1">
                <a:latin typeface="Times New Roman"/>
                <a:ea typeface="Batang"/>
              </a:rPr>
              <a:t>codevisionavr</a:t>
            </a:r>
            <a:r>
              <a:rPr lang="ar-SA" sz="3200" dirty="0">
                <a:latin typeface="Times New Roman"/>
                <a:ea typeface="Batang"/>
              </a:rPr>
              <a:t>):</a:t>
            </a:r>
          </a:p>
          <a:p>
            <a:pPr lvl="0" algn="l">
              <a:tabLst>
                <a:tab pos="588645" algn="l"/>
              </a:tabLst>
            </a:pPr>
            <a:r>
              <a:rPr lang="en-US" sz="3200" dirty="0">
                <a:latin typeface="Times New Roman"/>
                <a:ea typeface="Batang"/>
              </a:rPr>
              <a:t>interrupt [</a:t>
            </a:r>
            <a:r>
              <a:rPr lang="en-US" sz="3200" dirty="0">
                <a:solidFill>
                  <a:schemeClr val="tx2"/>
                </a:solidFill>
                <a:latin typeface="Times New Roman"/>
                <a:ea typeface="Batang"/>
              </a:rPr>
              <a:t>vector number</a:t>
            </a:r>
            <a:r>
              <a:rPr lang="en-US" sz="3200" dirty="0">
                <a:latin typeface="Times New Roman"/>
                <a:ea typeface="Batang"/>
              </a:rPr>
              <a:t>] void </a:t>
            </a:r>
            <a:r>
              <a:rPr lang="en-US" sz="3200" dirty="0" err="1">
                <a:solidFill>
                  <a:schemeClr val="tx2"/>
                </a:solidFill>
                <a:latin typeface="Times New Roman"/>
                <a:ea typeface="Batang"/>
              </a:rPr>
              <a:t>lable</a:t>
            </a:r>
            <a:r>
              <a:rPr lang="en-US" sz="3200" dirty="0">
                <a:latin typeface="Times New Roman"/>
                <a:ea typeface="Batang"/>
              </a:rPr>
              <a:t> (void)</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endParaRPr lang="ar-SA" sz="3200" dirty="0">
              <a:latin typeface="Times New Roman"/>
              <a:ea typeface="Batang"/>
            </a:endParaRPr>
          </a:p>
          <a:p>
            <a:pPr marL="457200" lvl="0" indent="-457200">
              <a:buFont typeface="Arial" pitchFamily="34" charset="0"/>
              <a:buChar char="•"/>
              <a:tabLst>
                <a:tab pos="588645" algn="l"/>
              </a:tabLst>
            </a:pPr>
            <a:r>
              <a:rPr lang="ar-SA" sz="3200" dirty="0">
                <a:latin typeface="Times New Roman"/>
                <a:ea typeface="Batang"/>
              </a:rPr>
              <a:t> </a:t>
            </a:r>
            <a:r>
              <a:rPr lang="en-US" sz="3200" dirty="0" err="1">
                <a:solidFill>
                  <a:schemeClr val="tx2"/>
                </a:solidFill>
                <a:latin typeface="Times New Roman"/>
                <a:ea typeface="Batang"/>
              </a:rPr>
              <a:t>lable</a:t>
            </a:r>
            <a:r>
              <a:rPr lang="ar-SA" sz="3200" dirty="0">
                <a:latin typeface="Times New Roman"/>
                <a:ea typeface="Batang"/>
              </a:rPr>
              <a:t> أسم أختياري.</a:t>
            </a:r>
          </a:p>
          <a:p>
            <a:pPr marL="457200" lvl="0" indent="-457200">
              <a:buFont typeface="Arial" pitchFamily="34" charset="0"/>
              <a:buChar char="•"/>
              <a:tabLst>
                <a:tab pos="588645" algn="l"/>
              </a:tabLst>
            </a:pPr>
            <a:r>
              <a:rPr lang="ar-SA" sz="3200" dirty="0">
                <a:latin typeface="Times New Roman"/>
                <a:ea typeface="Batang"/>
              </a:rPr>
              <a:t> </a:t>
            </a:r>
            <a:r>
              <a:rPr lang="en-US" sz="3200" dirty="0">
                <a:solidFill>
                  <a:schemeClr val="tx2"/>
                </a:solidFill>
                <a:latin typeface="Times New Roman"/>
                <a:ea typeface="Batang"/>
              </a:rPr>
              <a:t>vector number</a:t>
            </a:r>
            <a:r>
              <a:rPr lang="ar-SA" sz="3200" dirty="0">
                <a:solidFill>
                  <a:schemeClr val="tx2"/>
                </a:solidFill>
                <a:latin typeface="Times New Roman"/>
                <a:ea typeface="Batang"/>
              </a:rPr>
              <a:t> </a:t>
            </a:r>
            <a:r>
              <a:rPr lang="ar-SA" sz="3200" dirty="0">
                <a:latin typeface="Times New Roman"/>
                <a:ea typeface="Batang"/>
              </a:rPr>
              <a:t>رقم شعاع المقاطعة يؤخذ من جدول أشعة المقاطعة.</a:t>
            </a:r>
            <a:endParaRPr lang="en-US" sz="3200" dirty="0">
              <a:latin typeface="Times New Roman"/>
              <a:ea typeface="Batang"/>
            </a:endParaRPr>
          </a:p>
        </p:txBody>
      </p:sp>
    </p:spTree>
    <p:extLst>
      <p:ext uri="{BB962C8B-B14F-4D97-AF65-F5344CB8AC3E}">
        <p14:creationId xmlns:p14="http://schemas.microsoft.com/office/powerpoint/2010/main" val="92573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278094"/>
          </a:xfrm>
          <a:prstGeom prst="rect">
            <a:avLst/>
          </a:prstGeom>
        </p:spPr>
        <p:txBody>
          <a:bodyPr wrap="square">
            <a:spAutoFit/>
          </a:bodyPr>
          <a:lstStyle/>
          <a:p>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RISC </a:t>
            </a:r>
            <a:r>
              <a:rPr lang="ar-SA" sz="3200" dirty="0">
                <a:solidFill>
                  <a:srgbClr val="FF0000"/>
                </a:solidFill>
              </a:rPr>
              <a:t> </a:t>
            </a:r>
            <a:r>
              <a:rPr lang="ar-SY" sz="3200" dirty="0">
                <a:solidFill>
                  <a:srgbClr val="FF0000"/>
                </a:solidFill>
              </a:rPr>
              <a:t>: </a:t>
            </a:r>
            <a:r>
              <a:rPr lang="en-US" sz="3200" dirty="0">
                <a:solidFill>
                  <a:srgbClr val="FF0000"/>
                </a:solidFill>
              </a:rPr>
              <a:t>Reduced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معالجات </a:t>
            </a:r>
            <a:r>
              <a:rPr lang="en-US" sz="3200" dirty="0">
                <a:cs typeface="+mj-cs"/>
              </a:rPr>
              <a:t>RISC </a:t>
            </a:r>
            <a:r>
              <a:rPr lang="ar-SA" sz="3200" dirty="0">
                <a:cs typeface="+mj-cs"/>
              </a:rPr>
              <a:t> فتهتم ببساطة التعليمات "استخدام تعليمات عامة" أي تقليل عددها ممّا يسهل من حفظها ولكن ينعكس سلباً على سرعة أداء البرنامج وطوله ومن ناحية أخرى فإن تقليل عدد التعليمات يؤدي إلى تقليل العتاد ومنه إلى انخفاض عدد الترانزستورات وبالتالي تخفيف الضياعات الكهربائية وانخفاض درجة حرارة المعالج و سعره.</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200" dirty="0">
                <a:solidFill>
                  <a:srgbClr val="FF0000"/>
                </a:solidFill>
              </a:rPr>
              <a:t>	</a:t>
            </a: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12</a:t>
            </a:fld>
            <a:endParaRPr lang="ar-SA"/>
          </a:p>
        </p:txBody>
      </p:sp>
    </p:spTree>
    <p:extLst>
      <p:ext uri="{BB962C8B-B14F-4D97-AF65-F5344CB8AC3E}">
        <p14:creationId xmlns:p14="http://schemas.microsoft.com/office/powerpoint/2010/main" val="37616400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120</a:t>
            </a:fld>
            <a:endParaRPr lang="ar-SA">
              <a:solidFill>
                <a:prstClr val="black">
                  <a:tint val="75000"/>
                </a:prstClr>
              </a:solidFill>
            </a:endParaRPr>
          </a:p>
        </p:txBody>
      </p:sp>
      <p:sp>
        <p:nvSpPr>
          <p:cNvPr id="3" name="مستطيل 2"/>
          <p:cNvSpPr/>
          <p:nvPr/>
        </p:nvSpPr>
        <p:spPr>
          <a:xfrm>
            <a:off x="579229" y="1340768"/>
            <a:ext cx="8309754" cy="4524315"/>
          </a:xfrm>
          <a:prstGeom prst="rect">
            <a:avLst/>
          </a:prstGeom>
        </p:spPr>
        <p:txBody>
          <a:bodyPr wrap="square">
            <a:spAutoFit/>
          </a:bodyPr>
          <a:lstStyle/>
          <a:p>
            <a:pPr algn="just"/>
            <a:r>
              <a:rPr lang="ar-SA" sz="3200" b="1" dirty="0">
                <a:solidFill>
                  <a:prstClr val="black"/>
                </a:solidFill>
              </a:rPr>
              <a:t> </a:t>
            </a:r>
            <a:r>
              <a:rPr lang="ar-SY" sz="3200" dirty="0"/>
              <a:t>هوالاستجابة لحدث الجبهة الصاعدة أو الهابطة  أو المستوى </a:t>
            </a:r>
            <a:r>
              <a:rPr lang="en-US" sz="3200" dirty="0"/>
              <a:t>0 LOGIC</a:t>
            </a:r>
            <a:r>
              <a:rPr lang="ar-SY" sz="3200" dirty="0"/>
              <a:t> </a:t>
            </a:r>
            <a:r>
              <a:rPr lang="ar-SA" sz="3200" dirty="0"/>
              <a:t>أو أي تغير </a:t>
            </a:r>
            <a:r>
              <a:rPr lang="ar-SY" sz="3200" dirty="0"/>
              <a:t>على قطب المقاطعة الخارجية </a:t>
            </a:r>
            <a:r>
              <a:rPr lang="en-US" sz="3200" dirty="0" err="1"/>
              <a:t>INTx</a:t>
            </a:r>
            <a:r>
              <a:rPr lang="en-US" sz="3200" dirty="0"/>
              <a:t> </a:t>
            </a:r>
            <a:r>
              <a:rPr lang="ar-SA" sz="3200" dirty="0"/>
              <a:t> </a:t>
            </a:r>
            <a:r>
              <a:rPr lang="en-US" sz="3200" dirty="0"/>
              <a:t> </a:t>
            </a:r>
            <a:r>
              <a:rPr lang="ar-SA" sz="3200" dirty="0"/>
              <a:t>هناك ثلاثة أنواع (أقطاب):</a:t>
            </a:r>
          </a:p>
          <a:p>
            <a:pPr marL="457200" indent="-457200" algn="l" rtl="0">
              <a:buFont typeface="Arial" pitchFamily="34" charset="0"/>
              <a:buChar char="•"/>
            </a:pPr>
            <a:r>
              <a:rPr lang="en-US" sz="3200" dirty="0"/>
              <a:t>int0.</a:t>
            </a:r>
          </a:p>
          <a:p>
            <a:pPr marL="457200" indent="-457200" algn="l" rtl="0">
              <a:buFont typeface="Arial" pitchFamily="34" charset="0"/>
              <a:buChar char="•"/>
            </a:pPr>
            <a:r>
              <a:rPr lang="en-US" sz="3200" dirty="0"/>
              <a:t>int1.</a:t>
            </a:r>
          </a:p>
          <a:p>
            <a:pPr marL="457200" indent="-457200" algn="l" rtl="0">
              <a:buFont typeface="Arial" pitchFamily="34" charset="0"/>
              <a:buChar char="•"/>
            </a:pPr>
            <a:r>
              <a:rPr lang="en-US" sz="3200" dirty="0"/>
              <a:t>int2.</a:t>
            </a:r>
          </a:p>
          <a:p>
            <a:endParaRPr lang="ar-SA" sz="3200" dirty="0">
              <a:solidFill>
                <a:srgbClr val="FF0000"/>
              </a:solidFill>
            </a:endParaRPr>
          </a:p>
          <a:p>
            <a:r>
              <a:rPr lang="ar-SA" sz="3200" dirty="0">
                <a:solidFill>
                  <a:srgbClr val="FF0000"/>
                </a:solidFill>
              </a:rPr>
              <a:t>ملاحظة: </a:t>
            </a:r>
            <a:r>
              <a:rPr lang="ar-SA" sz="3200" dirty="0">
                <a:solidFill>
                  <a:schemeClr val="tx2"/>
                </a:solidFill>
              </a:rPr>
              <a:t>المقاطعة </a:t>
            </a:r>
            <a:r>
              <a:rPr lang="en-US" sz="3200" dirty="0">
                <a:solidFill>
                  <a:schemeClr val="tx2"/>
                </a:solidFill>
              </a:rPr>
              <a:t>int2</a:t>
            </a:r>
            <a:r>
              <a:rPr lang="ar-SA" sz="3200" dirty="0">
                <a:solidFill>
                  <a:schemeClr val="tx2"/>
                </a:solidFill>
              </a:rPr>
              <a:t> لها فقط حدثين جبهة صاعدة أو هابطة.</a:t>
            </a:r>
            <a:endParaRPr lang="en-US" sz="3200" dirty="0">
              <a:solidFill>
                <a:schemeClr val="tx2"/>
              </a:solidFill>
            </a:endParaRPr>
          </a:p>
        </p:txBody>
      </p:sp>
      <p:sp>
        <p:nvSpPr>
          <p:cNvPr id="6" name="مستطيل 5"/>
          <p:cNvSpPr/>
          <p:nvPr/>
        </p:nvSpPr>
        <p:spPr>
          <a:xfrm>
            <a:off x="229241" y="211287"/>
            <a:ext cx="8659742" cy="646331"/>
          </a:xfrm>
          <a:prstGeom prst="rect">
            <a:avLst/>
          </a:prstGeom>
        </p:spPr>
        <p:txBody>
          <a:bodyPr wrap="none">
            <a:spAutoFit/>
          </a:bodyPr>
          <a:lstStyle/>
          <a:p>
            <a:pPr algn="ctr"/>
            <a:r>
              <a:rPr lang="ar-SA" sz="3600" b="1" dirty="0">
                <a:solidFill>
                  <a:srgbClr val="FF0000"/>
                </a:solidFill>
              </a:rPr>
              <a:t>المقطعات الخارجية (</a:t>
            </a:r>
            <a:r>
              <a:rPr lang="en-US" sz="3600" b="1" dirty="0">
                <a:solidFill>
                  <a:srgbClr val="FF0000"/>
                </a:solidFill>
              </a:rPr>
              <a:t>INTX</a:t>
            </a:r>
            <a:r>
              <a:rPr lang="ar-SA" sz="3600" b="1" dirty="0">
                <a:solidFill>
                  <a:srgbClr val="FF0000"/>
                </a:solidFill>
              </a:rPr>
              <a:t>)</a:t>
            </a:r>
            <a:r>
              <a:rPr lang="en-US" sz="3600" b="1" dirty="0">
                <a:solidFill>
                  <a:srgbClr val="FF0000"/>
                </a:solidFill>
              </a:rPr>
              <a:t> External Interrupts </a:t>
            </a:r>
          </a:p>
        </p:txBody>
      </p:sp>
    </p:spTree>
    <p:extLst>
      <p:ext uri="{BB962C8B-B14F-4D97-AF65-F5344CB8AC3E}">
        <p14:creationId xmlns:p14="http://schemas.microsoft.com/office/powerpoint/2010/main" val="111225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121</a:t>
            </a:fld>
            <a:endParaRPr lang="ar-SA">
              <a:solidFill>
                <a:prstClr val="black">
                  <a:tint val="75000"/>
                </a:prstClr>
              </a:solidFill>
            </a:endParaRPr>
          </a:p>
        </p:txBody>
      </p:sp>
      <p:sp>
        <p:nvSpPr>
          <p:cNvPr id="3" name="مستطيل 2"/>
          <p:cNvSpPr/>
          <p:nvPr/>
        </p:nvSpPr>
        <p:spPr>
          <a:xfrm>
            <a:off x="579229" y="908720"/>
            <a:ext cx="7959766" cy="3539430"/>
          </a:xfrm>
          <a:prstGeom prst="rect">
            <a:avLst/>
          </a:prstGeom>
        </p:spPr>
        <p:txBody>
          <a:bodyPr wrap="square">
            <a:spAutoFit/>
          </a:bodyPr>
          <a:lstStyle/>
          <a:p>
            <a:r>
              <a:rPr lang="ar-SA" sz="3200" b="1" dirty="0">
                <a:solidFill>
                  <a:schemeClr val="tx2"/>
                </a:solidFill>
              </a:rPr>
              <a:t>1- مسجل التحكم المقاطعة العام </a:t>
            </a:r>
            <a:r>
              <a:rPr lang="en-US" sz="2400" b="1" dirty="0">
                <a:solidFill>
                  <a:schemeClr val="tx2"/>
                </a:solidFill>
              </a:rPr>
              <a:t>General Interrupt Control</a:t>
            </a:r>
            <a:r>
              <a:rPr lang="ar-SA" sz="2400" b="1" dirty="0"/>
              <a:t>:</a:t>
            </a:r>
          </a:p>
          <a:p>
            <a:pPr algn="just"/>
            <a:r>
              <a:rPr lang="ar-SA" sz="3200" dirty="0"/>
              <a:t>هو مسجل التمكين فبالإضافة إلى علم المقاطعة العام (</a:t>
            </a:r>
            <a:r>
              <a:rPr lang="en-US" sz="3200" dirty="0"/>
              <a:t>I</a:t>
            </a:r>
            <a:r>
              <a:rPr lang="ar-SA" sz="3200" dirty="0"/>
              <a:t>) هناك خانة تمكين منفصلة لكل مقاطعة من المقاطعات الخارجيّة </a:t>
            </a:r>
            <a:r>
              <a:rPr lang="en-US" sz="3200" dirty="0"/>
              <a:t>INTX</a:t>
            </a:r>
            <a:r>
              <a:rPr lang="ar-SA" sz="3200" dirty="0"/>
              <a:t>، فإذا وضعنا في هذه الخانة (</a:t>
            </a:r>
            <a:r>
              <a:rPr lang="en-US" sz="3200" dirty="0"/>
              <a:t>1</a:t>
            </a:r>
            <a:r>
              <a:rPr lang="ar-SA" sz="3200" dirty="0"/>
              <a:t>) منطقي نكون قد فعّلنا المقاطعة الخارجية المقابلة وإذا وضعنا فيها (</a:t>
            </a:r>
            <a:r>
              <a:rPr lang="en-US" sz="3200" dirty="0"/>
              <a:t>0</a:t>
            </a:r>
            <a:r>
              <a:rPr lang="ar-SA" sz="3200" dirty="0"/>
              <a:t>) منطقي نكون قد حجبنا المقاطعة الخارجية المقابلة لهذه الخانة، وخانتي تمكين المقاطعتين (</a:t>
            </a:r>
            <a:r>
              <a:rPr lang="en-US" sz="3200" dirty="0"/>
              <a:t>INT0,INT1,INT2</a:t>
            </a:r>
            <a:r>
              <a:rPr lang="ar-SA" sz="3200" dirty="0"/>
              <a:t>).</a:t>
            </a:r>
            <a:endParaRPr lang="ar-SA" sz="3200" b="1" dirty="0"/>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29" y="4854277"/>
            <a:ext cx="80962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1584298" y="5445224"/>
            <a:ext cx="255565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2476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122</a:t>
            </a:fld>
            <a:endParaRPr lang="ar-SA">
              <a:solidFill>
                <a:prstClr val="black">
                  <a:tint val="75000"/>
                </a:prstClr>
              </a:solidFill>
            </a:endParaRPr>
          </a:p>
        </p:txBody>
      </p:sp>
      <p:sp>
        <p:nvSpPr>
          <p:cNvPr id="3" name="مستطيل 2"/>
          <p:cNvSpPr/>
          <p:nvPr/>
        </p:nvSpPr>
        <p:spPr>
          <a:xfrm>
            <a:off x="551281" y="919173"/>
            <a:ext cx="7959766" cy="4031873"/>
          </a:xfrm>
          <a:prstGeom prst="rect">
            <a:avLst/>
          </a:prstGeom>
        </p:spPr>
        <p:txBody>
          <a:bodyPr wrap="square">
            <a:spAutoFit/>
          </a:bodyPr>
          <a:lstStyle/>
          <a:p>
            <a:pPr algn="just"/>
            <a:r>
              <a:rPr lang="ar-SA" sz="3200" b="1" dirty="0">
                <a:solidFill>
                  <a:schemeClr val="tx2"/>
                </a:solidFill>
              </a:rPr>
              <a:t>2- مسجل التحكم لـ </a:t>
            </a:r>
            <a:r>
              <a:rPr lang="en-US" sz="3200" b="1" dirty="0">
                <a:solidFill>
                  <a:schemeClr val="tx2"/>
                </a:solidFill>
              </a:rPr>
              <a:t>MCU Control Register :</a:t>
            </a:r>
            <a:endParaRPr lang="ar-SA" sz="3200" dirty="0"/>
          </a:p>
          <a:p>
            <a:pPr algn="just"/>
            <a:endParaRPr lang="ar-SA" sz="3200" dirty="0"/>
          </a:p>
          <a:p>
            <a:pPr algn="just"/>
            <a:endParaRPr lang="ar-SA" sz="3200" dirty="0"/>
          </a:p>
          <a:p>
            <a:pPr algn="just"/>
            <a:endParaRPr lang="ar-SA" sz="3200" dirty="0"/>
          </a:p>
          <a:p>
            <a:pPr algn="just"/>
            <a:r>
              <a:rPr lang="ar-SA" sz="3200" dirty="0"/>
              <a:t>عن طريق هذا المسجل يتم تحديد حدث المقاطعة لـ (</a:t>
            </a:r>
            <a:r>
              <a:rPr lang="en-US" sz="3200" dirty="0"/>
              <a:t>INT0,INT1</a:t>
            </a:r>
            <a:r>
              <a:rPr lang="ar-SA" sz="3200" dirty="0"/>
              <a:t>) ، حيث عن طريق الخانتين </a:t>
            </a:r>
            <a:r>
              <a:rPr lang="en-US" sz="3200" dirty="0"/>
              <a:t>ISC00,</a:t>
            </a:r>
            <a:r>
              <a:rPr lang="en-US" sz="3200" b="1" dirty="0"/>
              <a:t> </a:t>
            </a:r>
            <a:r>
              <a:rPr lang="en-US" sz="3200" dirty="0"/>
              <a:t>ISC01</a:t>
            </a:r>
            <a:r>
              <a:rPr lang="ar-SA" sz="3200" dirty="0"/>
              <a:t> يتم تحديد حدث المقاطعة </a:t>
            </a:r>
            <a:r>
              <a:rPr lang="en-US" sz="3200" dirty="0"/>
              <a:t>INT0</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2" y="1700808"/>
            <a:ext cx="9144000" cy="111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 y="4837310"/>
            <a:ext cx="885914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35496" y="522920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35496" y="558924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35496" y="594928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35496" y="630932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4647592" y="1700808"/>
            <a:ext cx="352480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556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123</a:t>
            </a:fld>
            <a:endParaRPr lang="ar-SA">
              <a:solidFill>
                <a:prstClr val="black">
                  <a:tint val="75000"/>
                </a:prstClr>
              </a:solidFill>
            </a:endParaRPr>
          </a:p>
        </p:txBody>
      </p:sp>
      <p:sp>
        <p:nvSpPr>
          <p:cNvPr id="3" name="مستطيل 2"/>
          <p:cNvSpPr/>
          <p:nvPr/>
        </p:nvSpPr>
        <p:spPr>
          <a:xfrm>
            <a:off x="579229" y="908720"/>
            <a:ext cx="7959766" cy="1077218"/>
          </a:xfrm>
          <a:prstGeom prst="rect">
            <a:avLst/>
          </a:prstGeom>
        </p:spPr>
        <p:txBody>
          <a:bodyPr wrap="square">
            <a:spAutoFit/>
          </a:bodyPr>
          <a:lstStyle/>
          <a:p>
            <a:pPr algn="just"/>
            <a:r>
              <a:rPr lang="ar-SA" sz="3200" dirty="0"/>
              <a:t>وعن طريق الخانتين </a:t>
            </a:r>
            <a:r>
              <a:rPr lang="en-US" sz="3200" dirty="0"/>
              <a:t>ISC10,</a:t>
            </a:r>
            <a:r>
              <a:rPr lang="en-US" sz="3200" b="1" dirty="0"/>
              <a:t> </a:t>
            </a:r>
            <a:r>
              <a:rPr lang="en-US" sz="3200" dirty="0"/>
              <a:t>ISC11</a:t>
            </a:r>
            <a:r>
              <a:rPr lang="ar-SA" sz="3200" dirty="0"/>
              <a:t> يتم تحديد حدث المقاطعة </a:t>
            </a:r>
            <a:r>
              <a:rPr lang="en-US" sz="3200" dirty="0"/>
              <a:t>INT1</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36912"/>
            <a:ext cx="8854380" cy="218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38100" y="3140968"/>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35496" y="3573016"/>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35496" y="4005064"/>
            <a:ext cx="70886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35496" y="4365104"/>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7094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124</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1124744"/>
            <a:ext cx="8313251" cy="584775"/>
          </a:xfrm>
          <a:prstGeom prst="rect">
            <a:avLst/>
          </a:prstGeom>
        </p:spPr>
        <p:txBody>
          <a:bodyPr wrap="square">
            <a:spAutoFit/>
          </a:bodyPr>
          <a:lstStyle/>
          <a:p>
            <a:pPr algn="just"/>
            <a:r>
              <a:rPr lang="ar-SA" sz="3200" b="1" dirty="0">
                <a:solidFill>
                  <a:schemeClr val="tx2"/>
                </a:solidFill>
              </a:rPr>
              <a:t>3- مسجل التحكم والحالة لـ </a:t>
            </a:r>
            <a:r>
              <a:rPr lang="en-US" sz="2000" b="1" dirty="0">
                <a:solidFill>
                  <a:schemeClr val="tx2"/>
                </a:solidFill>
              </a:rPr>
              <a:t>MCU Control and Status Register : </a:t>
            </a:r>
            <a:r>
              <a:rPr lang="en-US" sz="2800" b="1" dirty="0">
                <a:solidFill>
                  <a:schemeClr val="tx2"/>
                </a:solidFill>
              </a:rPr>
              <a:t>MCU</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 y="2027709"/>
            <a:ext cx="89249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مستطيل 8"/>
          <p:cNvSpPr/>
          <p:nvPr/>
        </p:nvSpPr>
        <p:spPr>
          <a:xfrm>
            <a:off x="619373" y="3217412"/>
            <a:ext cx="8004221" cy="2554545"/>
          </a:xfrm>
          <a:prstGeom prst="rect">
            <a:avLst/>
          </a:prstGeom>
        </p:spPr>
        <p:txBody>
          <a:bodyPr wrap="square">
            <a:spAutoFit/>
          </a:bodyPr>
          <a:lstStyle/>
          <a:p>
            <a:pPr lvl="0" algn="just"/>
            <a:r>
              <a:rPr lang="ar-SA" sz="3200" dirty="0">
                <a:solidFill>
                  <a:prstClr val="black"/>
                </a:solidFill>
              </a:rPr>
              <a:t>عن طريق هذا المسجل يتم تحديد حدث المقاطعة لـ </a:t>
            </a:r>
            <a:r>
              <a:rPr lang="en-US" sz="3200" dirty="0">
                <a:solidFill>
                  <a:prstClr val="black"/>
                </a:solidFill>
              </a:rPr>
              <a:t>INT2</a:t>
            </a:r>
            <a:r>
              <a:rPr lang="ar-SA" sz="3200" dirty="0">
                <a:solidFill>
                  <a:prstClr val="black"/>
                </a:solidFill>
              </a:rPr>
              <a:t> حيث عن طريق الخانة  </a:t>
            </a:r>
            <a:r>
              <a:rPr lang="en-US" sz="3200" dirty="0">
                <a:solidFill>
                  <a:prstClr val="black"/>
                </a:solidFill>
              </a:rPr>
              <a:t>ISC2</a:t>
            </a:r>
            <a:r>
              <a:rPr lang="ar-SA" sz="3200" dirty="0">
                <a:solidFill>
                  <a:prstClr val="black"/>
                </a:solidFill>
              </a:rPr>
              <a:t> وفق التالي:</a:t>
            </a:r>
          </a:p>
          <a:p>
            <a:pPr lvl="0" algn="just"/>
            <a:endParaRPr lang="ar-SA" sz="3200" dirty="0">
              <a:solidFill>
                <a:prstClr val="black"/>
              </a:solidFill>
            </a:endParaRPr>
          </a:p>
          <a:p>
            <a:pPr lvl="0" algn="l" rtl="0"/>
            <a:r>
              <a:rPr lang="en-US" sz="3200" dirty="0">
                <a:solidFill>
                  <a:prstClr val="black"/>
                </a:solidFill>
              </a:rPr>
              <a:t>ISC2=0 Falling edge</a:t>
            </a:r>
          </a:p>
          <a:p>
            <a:pPr lvl="0" algn="l" rtl="0"/>
            <a:r>
              <a:rPr lang="en-US" sz="3200" dirty="0">
                <a:solidFill>
                  <a:prstClr val="black"/>
                </a:solidFill>
              </a:rPr>
              <a:t>ISC2=1 Rising edge</a:t>
            </a:r>
          </a:p>
        </p:txBody>
      </p:sp>
      <p:sp>
        <p:nvSpPr>
          <p:cNvPr id="8" name="مستطيل 7"/>
          <p:cNvSpPr/>
          <p:nvPr/>
        </p:nvSpPr>
        <p:spPr>
          <a:xfrm>
            <a:off x="2195736" y="2276872"/>
            <a:ext cx="936104"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646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125</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958067"/>
            <a:ext cx="8313251" cy="584775"/>
          </a:xfrm>
          <a:prstGeom prst="rect">
            <a:avLst/>
          </a:prstGeom>
        </p:spPr>
        <p:txBody>
          <a:bodyPr wrap="square">
            <a:spAutoFit/>
          </a:bodyPr>
          <a:lstStyle/>
          <a:p>
            <a:pPr algn="just"/>
            <a:r>
              <a:rPr lang="ar-SA" sz="3200" b="1" dirty="0">
                <a:solidFill>
                  <a:srgbClr val="1F497D"/>
                </a:solidFill>
              </a:rPr>
              <a:t>4- مسجل أعلام المقاطعة العام:</a:t>
            </a:r>
            <a:r>
              <a:rPr lang="en-US" sz="3200" b="1" dirty="0">
                <a:solidFill>
                  <a:srgbClr val="1F497D"/>
                </a:solidFill>
              </a:rPr>
              <a:t>General Interrupt Flags </a:t>
            </a:r>
            <a:endParaRPr lang="en-US" sz="2800" b="1" dirty="0">
              <a:solidFill>
                <a:srgbClr val="1F497D"/>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14" y="1951128"/>
            <a:ext cx="8436269" cy="109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19373" y="3217412"/>
            <a:ext cx="8004221" cy="3046988"/>
          </a:xfrm>
          <a:prstGeom prst="rect">
            <a:avLst/>
          </a:prstGeom>
        </p:spPr>
        <p:txBody>
          <a:bodyPr wrap="square">
            <a:spAutoFit/>
          </a:bodyPr>
          <a:lstStyle/>
          <a:p>
            <a:pPr algn="just"/>
            <a:r>
              <a:rPr lang="ar-SA" sz="3200" dirty="0">
                <a:solidFill>
                  <a:prstClr val="black"/>
                </a:solidFill>
              </a:rPr>
              <a:t>هو أحد مُسجلات الحالة لتحديد قطب المقاطعة المفعل أثناء القفز لشعاع المقاطعة المطلوبة، حيث عند ورود إشارة مقاطعة خارجية على قطب المتحكم (</a:t>
            </a:r>
            <a:r>
              <a:rPr lang="en-US" sz="3200" dirty="0">
                <a:solidFill>
                  <a:prstClr val="black"/>
                </a:solidFill>
              </a:rPr>
              <a:t>Int0</a:t>
            </a:r>
            <a:r>
              <a:rPr lang="ar-SA" sz="3200" dirty="0">
                <a:solidFill>
                  <a:prstClr val="black"/>
                </a:solidFill>
              </a:rPr>
              <a:t>) يُؤدي إلى طلب مقاطعة فيصبح عندها العلم (</a:t>
            </a:r>
            <a:r>
              <a:rPr lang="en-US" sz="3200" dirty="0">
                <a:solidFill>
                  <a:prstClr val="black"/>
                </a:solidFill>
              </a:rPr>
              <a:t>INTF0=1</a:t>
            </a:r>
            <a:r>
              <a:rPr lang="ar-SA" sz="3200" dirty="0">
                <a:solidFill>
                  <a:prstClr val="black"/>
                </a:solidFill>
              </a:rPr>
              <a:t>) وعند نهاية برنامج المقاطعة يُعيد المتحكم قيمة العلم (</a:t>
            </a:r>
            <a:r>
              <a:rPr lang="en-US" sz="3200" dirty="0">
                <a:solidFill>
                  <a:prstClr val="black"/>
                </a:solidFill>
              </a:rPr>
              <a:t>INTF0=0</a:t>
            </a:r>
            <a:r>
              <a:rPr lang="ar-SA" sz="3200" dirty="0">
                <a:solidFill>
                  <a:prstClr val="black"/>
                </a:solidFill>
              </a:rPr>
              <a:t>) وبنفس الامر لخاتنين </a:t>
            </a:r>
            <a:r>
              <a:rPr lang="en-US" sz="3200" dirty="0">
                <a:solidFill>
                  <a:prstClr val="black"/>
                </a:solidFill>
              </a:rPr>
              <a:t>INTF1,INTF2</a:t>
            </a:r>
            <a:r>
              <a:rPr lang="ar-SA" sz="3200" dirty="0">
                <a:solidFill>
                  <a:prstClr val="black"/>
                </a:solidFill>
              </a:rPr>
              <a:t>.</a:t>
            </a:r>
            <a:endParaRPr lang="en-US" sz="3200" dirty="0">
              <a:solidFill>
                <a:prstClr val="black"/>
              </a:solidFill>
            </a:endParaRPr>
          </a:p>
        </p:txBody>
      </p:sp>
      <p:sp>
        <p:nvSpPr>
          <p:cNvPr id="8" name="مستطيل 7"/>
          <p:cNvSpPr/>
          <p:nvPr/>
        </p:nvSpPr>
        <p:spPr>
          <a:xfrm>
            <a:off x="1475656" y="2060848"/>
            <a:ext cx="273630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2812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126</a:t>
            </a:fld>
            <a:endParaRPr lang="ar-SA">
              <a:solidFill>
                <a:prstClr val="black">
                  <a:tint val="75000"/>
                </a:prstClr>
              </a:solidFill>
            </a:endParaRPr>
          </a:p>
        </p:txBody>
      </p:sp>
      <p:sp>
        <p:nvSpPr>
          <p:cNvPr id="6" name="مستطيل 5"/>
          <p:cNvSpPr/>
          <p:nvPr/>
        </p:nvSpPr>
        <p:spPr>
          <a:xfrm>
            <a:off x="2564122" y="211287"/>
            <a:ext cx="3934090" cy="707886"/>
          </a:xfrm>
          <a:prstGeom prst="rect">
            <a:avLst/>
          </a:prstGeom>
        </p:spPr>
        <p:txBody>
          <a:bodyPr wrap="none">
            <a:spAutoFit/>
          </a:bodyPr>
          <a:lstStyle/>
          <a:p>
            <a:pPr algn="ctr"/>
            <a:r>
              <a:rPr lang="ar-SA" sz="4000" b="1" dirty="0">
                <a:solidFill>
                  <a:srgbClr val="FF0000"/>
                </a:solidFill>
              </a:rPr>
              <a:t>برمجة المقاطعة </a:t>
            </a:r>
            <a:r>
              <a:rPr lang="en-US" sz="4000" b="1" dirty="0">
                <a:solidFill>
                  <a:srgbClr val="FF0000"/>
                </a:solidFill>
              </a:rPr>
              <a:t>INTX</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INTX</a:t>
            </a:r>
            <a:r>
              <a:rPr lang="ar-SA" sz="2800" dirty="0"/>
              <a:t> يجب برمجة مسجلات التحكم (التي تم دراستها سابقاً) التالية:</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0" y="2401127"/>
            <a:ext cx="8831459" cy="163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10" y="1786739"/>
            <a:ext cx="9144000" cy="113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600976" y="5153720"/>
            <a:ext cx="8313251" cy="1200329"/>
          </a:xfrm>
          <a:prstGeom prst="rect">
            <a:avLst/>
          </a:prstGeom>
        </p:spPr>
        <p:txBody>
          <a:bodyPr wrap="square">
            <a:spAutoFit/>
          </a:bodyPr>
          <a:lstStyle/>
          <a:p>
            <a:pPr algn="just"/>
            <a:r>
              <a:rPr lang="ar-SA" sz="2400" b="1" dirty="0">
                <a:solidFill>
                  <a:schemeClr val="tx2"/>
                </a:solidFill>
              </a:rPr>
              <a:t>مثال1</a:t>
            </a:r>
            <a:r>
              <a:rPr lang="ar-SA" sz="2400" b="1" dirty="0"/>
              <a:t>: قم بأعداد المقاطعة </a:t>
            </a:r>
            <a:r>
              <a:rPr lang="en-US" sz="2400" b="1" dirty="0"/>
              <a:t>INT0</a:t>
            </a:r>
            <a:r>
              <a:rPr lang="ar-SA" sz="2400" b="1" dirty="0"/>
              <a:t> لتعمل عند جبهة الصاعدة.</a:t>
            </a:r>
          </a:p>
          <a:p>
            <a:pPr algn="just"/>
            <a:r>
              <a:rPr lang="ar-SA" sz="2400" b="1" dirty="0">
                <a:solidFill>
                  <a:schemeClr val="tx2"/>
                </a:solidFill>
              </a:rPr>
              <a:t>مثال2</a:t>
            </a:r>
            <a:r>
              <a:rPr lang="ar-SA" sz="2400" b="1" dirty="0"/>
              <a:t>: قم بأعداد المقاطعة </a:t>
            </a:r>
            <a:r>
              <a:rPr lang="en-US" sz="2400" b="1" dirty="0"/>
              <a:t>INT1</a:t>
            </a:r>
            <a:r>
              <a:rPr lang="ar-SA" sz="2400" b="1" dirty="0"/>
              <a:t> لتعمل عند جبهة الهابطة.</a:t>
            </a:r>
          </a:p>
          <a:p>
            <a:pPr algn="just"/>
            <a:r>
              <a:rPr lang="ar-SA" sz="2400" b="1" dirty="0">
                <a:solidFill>
                  <a:schemeClr val="tx2"/>
                </a:solidFill>
              </a:rPr>
              <a:t>مثال3</a:t>
            </a:r>
            <a:r>
              <a:rPr lang="ar-SA" sz="2400" b="1" dirty="0"/>
              <a:t>: قم بأعداد المقاطعة </a:t>
            </a:r>
            <a:r>
              <a:rPr lang="en-US" sz="2400" b="1" dirty="0"/>
              <a:t>INT2</a:t>
            </a:r>
            <a:r>
              <a:rPr lang="ar-SA" sz="2400" b="1" dirty="0"/>
              <a:t> لتعمل عند جبهة االصاعدة.</a:t>
            </a: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0" y="4005065"/>
            <a:ext cx="892492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300192"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213207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4716016"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1259632"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2195736" y="4221088"/>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298782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87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5" grpId="1" animBg="1"/>
      <p:bldP spid="16"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04846" y="211286"/>
            <a:ext cx="8318303" cy="769441"/>
          </a:xfrm>
          <a:prstGeom prst="rect">
            <a:avLst/>
          </a:prstGeom>
        </p:spPr>
        <p:txBody>
          <a:bodyPr wrap="none">
            <a:spAutoFit/>
          </a:bodyPr>
          <a:lstStyle/>
          <a:p>
            <a:pPr algn="ctr"/>
            <a:r>
              <a:rPr lang="ar-SA" sz="4400" b="1" dirty="0">
                <a:solidFill>
                  <a:srgbClr val="FF0000"/>
                </a:solidFill>
              </a:rPr>
              <a:t>تطبيق (عدد الزيادة والنقصان من </a:t>
            </a:r>
            <a:r>
              <a:rPr lang="en-US" sz="4400" b="1" dirty="0">
                <a:solidFill>
                  <a:srgbClr val="FF0000"/>
                </a:solidFill>
              </a:rPr>
              <a:t>0</a:t>
            </a:r>
            <a:r>
              <a:rPr lang="ar-SA" sz="4400" b="1" dirty="0">
                <a:solidFill>
                  <a:srgbClr val="FF0000"/>
                </a:solidFill>
              </a:rPr>
              <a:t> إلى </a:t>
            </a:r>
            <a:r>
              <a:rPr lang="en-US" sz="4400" b="1" dirty="0">
                <a:solidFill>
                  <a:srgbClr val="FF0000"/>
                </a:solidFill>
              </a:rPr>
              <a:t>99</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6" name="Picture 2" descr="C:\Users\shift\Desktop\my work\COURSE MICRO\applications\application7\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74671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1467124" y="1839887"/>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\Examples\Ex12</a:t>
            </a:r>
            <a:endParaRPr lang="ar-SA" b="1" dirty="0">
              <a:solidFill>
                <a:srgbClr val="FF0000"/>
              </a:solidFill>
            </a:endParaRPr>
          </a:p>
        </p:txBody>
      </p:sp>
      <p:sp>
        <p:nvSpPr>
          <p:cNvPr id="8" name="مستطيل 7"/>
          <p:cNvSpPr/>
          <p:nvPr/>
        </p:nvSpPr>
        <p:spPr>
          <a:xfrm>
            <a:off x="1259632" y="1772234"/>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a:p>
        </p:txBody>
      </p:sp>
    </p:spTree>
    <p:extLst>
      <p:ext uri="{BB962C8B-B14F-4D97-AF65-F5344CB8AC3E}">
        <p14:creationId xmlns:p14="http://schemas.microsoft.com/office/powerpoint/2010/main" val="17021326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128</a:t>
            </a:fld>
            <a:endParaRPr lang="ar-SA">
              <a:solidFill>
                <a:prstClr val="black">
                  <a:tint val="75000"/>
                </a:prstClr>
              </a:solidFill>
            </a:endParaRPr>
          </a:p>
        </p:txBody>
      </p:sp>
      <p:graphicFrame>
        <p:nvGraphicFramePr>
          <p:cNvPr id="14" name="جدول 13"/>
          <p:cNvGraphicFramePr>
            <a:graphicFrameLocks noGrp="1"/>
          </p:cNvGraphicFramePr>
          <p:nvPr>
            <p:extLst/>
          </p:nvPr>
        </p:nvGraphicFramePr>
        <p:xfrm>
          <a:off x="121221" y="332656"/>
          <a:ext cx="9022779" cy="6281230"/>
        </p:xfrm>
        <a:graphic>
          <a:graphicData uri="http://schemas.openxmlformats.org/drawingml/2006/table">
            <a:tbl>
              <a:tblPr firstRow="1" firstCol="1" bandRow="1"/>
              <a:tblGrid>
                <a:gridCol w="4504152">
                  <a:extLst>
                    <a:ext uri="{9D8B030D-6E8A-4147-A177-3AD203B41FA5}">
                      <a16:colId xmlns:a16="http://schemas.microsoft.com/office/drawing/2014/main" val="20000"/>
                    </a:ext>
                  </a:extLst>
                </a:gridCol>
                <a:gridCol w="4518627">
                  <a:extLst>
                    <a:ext uri="{9D8B030D-6E8A-4147-A177-3AD203B41FA5}">
                      <a16:colId xmlns:a16="http://schemas.microsoft.com/office/drawing/2014/main" val="20001"/>
                    </a:ext>
                  </a:extLst>
                </a:gridCol>
              </a:tblGrid>
              <a:tr h="5904656">
                <a:tc>
                  <a:txBody>
                    <a:bodyPr/>
                    <a:lstStyle/>
                    <a:p>
                      <a:pPr algn="l" rtl="0">
                        <a:lnSpc>
                          <a:spcPct val="115000"/>
                        </a:lnSpc>
                        <a:spcAft>
                          <a:spcPts val="0"/>
                        </a:spcAft>
                      </a:pPr>
                      <a:r>
                        <a:rPr lang="en-US" sz="2000" dirty="0">
                          <a:effectLst/>
                          <a:latin typeface="+mn-lt"/>
                          <a:ea typeface="Times New Roman"/>
                          <a:cs typeface="Arial"/>
                        </a:rPr>
                        <a:t>#include &lt;mega8.h&gt;</a:t>
                      </a:r>
                    </a:p>
                    <a:p>
                      <a:pPr algn="l" rtl="0">
                        <a:lnSpc>
                          <a:spcPct val="115000"/>
                        </a:lnSpc>
                        <a:spcAft>
                          <a:spcPts val="0"/>
                        </a:spcAft>
                      </a:pPr>
                      <a:r>
                        <a:rPr lang="en-US" sz="2000" dirty="0">
                          <a:effectLst/>
                          <a:latin typeface="+mn-lt"/>
                          <a:ea typeface="Times New Roman"/>
                          <a:cs typeface="Arial"/>
                        </a:rPr>
                        <a:t>#include &lt;</a:t>
                      </a:r>
                      <a:r>
                        <a:rPr lang="en-US" sz="2000" dirty="0" err="1">
                          <a:effectLst/>
                          <a:latin typeface="+mn-lt"/>
                          <a:ea typeface="Times New Roman"/>
                          <a:cs typeface="Arial"/>
                        </a:rPr>
                        <a:t>delay.h</a:t>
                      </a:r>
                      <a:r>
                        <a:rPr lang="en-US" sz="2000" dirty="0">
                          <a:effectLst/>
                          <a:latin typeface="+mn-lt"/>
                          <a:ea typeface="Times New Roman"/>
                          <a:cs typeface="Arial"/>
                        </a:rPr>
                        <a:t>&gt;</a:t>
                      </a:r>
                    </a:p>
                    <a:p>
                      <a:pPr algn="l" rtl="0">
                        <a:lnSpc>
                          <a:spcPct val="115000"/>
                        </a:lnSpc>
                        <a:spcAft>
                          <a:spcPts val="0"/>
                        </a:spcAft>
                      </a:pPr>
                      <a:r>
                        <a:rPr lang="en-US" sz="2000" dirty="0">
                          <a:effectLst/>
                          <a:latin typeface="+mn-lt"/>
                          <a:ea typeface="Times New Roman"/>
                          <a:cs typeface="Arial"/>
                        </a:rPr>
                        <a:t>char</a:t>
                      </a:r>
                      <a:r>
                        <a:rPr lang="en-US" sz="2000" baseline="0" dirty="0">
                          <a:effectLst/>
                          <a:latin typeface="+mn-lt"/>
                          <a:ea typeface="Times New Roman"/>
                          <a:cs typeface="Arial"/>
                        </a:rPr>
                        <a:t> </a:t>
                      </a:r>
                      <a:r>
                        <a:rPr lang="en-US" sz="2000" baseline="0" dirty="0" err="1">
                          <a:effectLst/>
                          <a:latin typeface="+mn-lt"/>
                          <a:ea typeface="Times New Roman"/>
                          <a:cs typeface="Arial"/>
                        </a:rPr>
                        <a:t>S</a:t>
                      </a:r>
                      <a:r>
                        <a:rPr lang="en-US" sz="2000" dirty="0" err="1">
                          <a:effectLst/>
                          <a:latin typeface="+mn-lt"/>
                          <a:ea typeface="Times New Roman"/>
                          <a:cs typeface="Arial"/>
                        </a:rPr>
                        <a:t>evenseg_code</a:t>
                      </a:r>
                      <a:r>
                        <a:rPr lang="en-US" sz="2000" dirty="0">
                          <a:effectLst/>
                          <a:latin typeface="+mn-lt"/>
                          <a:ea typeface="Times New Roman"/>
                          <a:cs typeface="Arial"/>
                        </a:rPr>
                        <a:t>[10]={0x3f,0x06,0x5B,0x4f,0x66,0x6d, 0x7c,0x07,0x7f,0x6f};</a:t>
                      </a:r>
                    </a:p>
                    <a:p>
                      <a:pPr algn="l" rtl="0">
                        <a:lnSpc>
                          <a:spcPct val="115000"/>
                        </a:lnSpc>
                        <a:spcAft>
                          <a:spcPts val="0"/>
                        </a:spcAft>
                      </a:pPr>
                      <a:r>
                        <a:rPr lang="en-US" sz="2000" dirty="0">
                          <a:effectLst/>
                          <a:latin typeface="+mn-lt"/>
                          <a:ea typeface="Times New Roman"/>
                          <a:cs typeface="Arial"/>
                        </a:rPr>
                        <a:t>char </a:t>
                      </a:r>
                      <a:r>
                        <a:rPr lang="en-US" sz="2000" dirty="0" err="1">
                          <a:effectLst/>
                          <a:latin typeface="+mn-lt"/>
                          <a:ea typeface="Times New Roman"/>
                          <a:cs typeface="Arial"/>
                        </a:rPr>
                        <a:t>i,a,b</a:t>
                      </a: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[2] void extrenal_int0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(i&lt;99)</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[3] void extrenal_int1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(i&gt;0)</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void main(void)</a:t>
                      </a:r>
                    </a:p>
                    <a:p>
                      <a:pPr algn="l" rtl="0">
                        <a:lnSpc>
                          <a:spcPct val="115000"/>
                        </a:lnSpc>
                        <a:spcAft>
                          <a:spcPts val="0"/>
                        </a:spcAft>
                      </a:pPr>
                      <a:r>
                        <a:rPr lang="en-US" sz="2000" dirty="0">
                          <a:effectLst/>
                          <a:latin typeface="+mn-lt"/>
                          <a:ea typeface="Times New Roman"/>
                          <a:cs typeface="Arial"/>
                        </a:rPr>
                        <a:t>{DDRB=0B11111111;</a:t>
                      </a: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DDRC=0B00000011;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PORTD.2=1;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MCUCR=0B00001111;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GICR=0B11000000;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asm</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sei</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while (1)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a=i%10;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PORTC=0B00000001;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[a];</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       b=i/10;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PORTC=0B00000010;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[b];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endParaRPr lang="en-US" sz="2000" dirty="0">
                        <a:effectLst/>
                        <a:latin typeface="Calibri"/>
                        <a:ea typeface="Times New Roman"/>
                        <a:cs typeface="Arial"/>
                      </a:endParaRP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500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031873"/>
          </a:xfrm>
          <a:prstGeom prst="rect">
            <a:avLst/>
          </a:prstGeom>
        </p:spPr>
        <p:txBody>
          <a:bodyPr wrap="square">
            <a:spAutoFit/>
          </a:bodyPr>
          <a:lstStyle/>
          <a:p>
            <a:endParaRPr lang="en-US" sz="3200" dirty="0">
              <a:cs typeface="+mj-cs"/>
            </a:endParaRPr>
          </a:p>
          <a:p>
            <a:pPr marL="357188" lvl="1" indent="-271463" algn="just">
              <a:buFont typeface="Symbol"/>
              <a:buChar char=""/>
              <a:tabLst>
                <a:tab pos="271463" algn="l"/>
              </a:tabLst>
            </a:pPr>
            <a:r>
              <a:rPr lang="ar-SY" sz="3200" dirty="0">
                <a:effectLst/>
                <a:latin typeface="Times New Roman"/>
                <a:ea typeface="Times New Roman"/>
                <a:cs typeface="+mj-cs"/>
              </a:rPr>
              <a:t>تعليمة تقوم بمسح محتويات الحجرة </a:t>
            </a:r>
            <a:r>
              <a:rPr lang="en-US" sz="3200" dirty="0">
                <a:effectLst/>
                <a:latin typeface="Times New Roman"/>
                <a:ea typeface="Times New Roman"/>
                <a:cs typeface="+mj-cs"/>
              </a:rPr>
              <a:t>100h</a:t>
            </a:r>
            <a:r>
              <a:rPr lang="ar-SY" sz="3200" dirty="0">
                <a:effectLst/>
                <a:latin typeface="Times New Roman"/>
                <a:ea typeface="Times New Roman"/>
                <a:cs typeface="+mj-cs"/>
              </a:rPr>
              <a:t> من الذاكرة وذلك باستخدام معالج </a:t>
            </a:r>
            <a:r>
              <a:rPr lang="en-US" sz="3200" dirty="0">
                <a:effectLst/>
                <a:latin typeface="Times New Roman"/>
                <a:ea typeface="Times New Roman"/>
                <a:cs typeface="+mj-cs"/>
              </a:rPr>
              <a:t>CISC</a:t>
            </a:r>
            <a:r>
              <a:rPr lang="ar-SY" sz="3200" dirty="0">
                <a:effectLst/>
                <a:latin typeface="Times New Roman"/>
                <a:ea typeface="Times New Roman"/>
                <a:cs typeface="+mj-cs"/>
              </a:rPr>
              <a:t>:</a:t>
            </a:r>
            <a:endParaRPr lang="en-US" sz="3200" dirty="0">
              <a:effectLst/>
              <a:latin typeface="Times New Roman"/>
              <a:ea typeface="Times New Roman"/>
              <a:cs typeface="+mj-cs"/>
            </a:endParaRPr>
          </a:p>
          <a:p>
            <a:pPr marL="457200" algn="l"/>
            <a:r>
              <a:rPr lang="en-US" sz="3200" dirty="0">
                <a:effectLst/>
                <a:latin typeface="Times New Roman"/>
                <a:ea typeface="Times New Roman"/>
                <a:cs typeface="+mj-cs"/>
              </a:rPr>
              <a:t> </a:t>
            </a:r>
          </a:p>
          <a:p>
            <a:pPr marL="457200" algn="l"/>
            <a:r>
              <a:rPr lang="en-US" sz="3200" dirty="0">
                <a:solidFill>
                  <a:srgbClr val="008000"/>
                </a:solidFill>
                <a:effectLst/>
                <a:latin typeface="Times New Roman"/>
                <a:ea typeface="Times New Roman"/>
                <a:cs typeface="+mj-cs"/>
              </a:rPr>
              <a:t>clear 0x0100</a:t>
            </a:r>
            <a:endParaRPr lang="en-US" sz="3200" dirty="0">
              <a:effectLst/>
              <a:latin typeface="Times New Roman"/>
              <a:ea typeface="Times New Roman"/>
              <a:cs typeface="+mj-cs"/>
            </a:endParaRPr>
          </a:p>
          <a:p>
            <a:pPr marL="357188" lvl="1" indent="-271463" algn="just">
              <a:buFont typeface="Symbol"/>
              <a:buChar char=""/>
              <a:tabLst>
                <a:tab pos="271463" algn="l"/>
              </a:tabLst>
            </a:pPr>
            <a:r>
              <a:rPr lang="ar-SY" sz="3200" dirty="0">
                <a:latin typeface="Times New Roman"/>
                <a:ea typeface="Times New Roman"/>
                <a:cs typeface="+mj-cs"/>
              </a:rPr>
              <a:t>برنامج مكافئ باستخدام معالج </a:t>
            </a:r>
            <a:r>
              <a:rPr lang="en-US" sz="3200" dirty="0">
                <a:latin typeface="Times New Roman"/>
                <a:ea typeface="Times New Roman"/>
                <a:cs typeface="+mj-cs"/>
              </a:rPr>
              <a:t>RISC</a:t>
            </a:r>
            <a:r>
              <a:rPr lang="ar-SY" sz="3200" dirty="0">
                <a:latin typeface="Times New Roman"/>
                <a:ea typeface="Times New Roman"/>
                <a:cs typeface="+mj-cs"/>
              </a:rPr>
              <a:t>:</a:t>
            </a:r>
            <a:endParaRPr lang="en-US" sz="3200" dirty="0">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load R , 0x0000</a:t>
            </a:r>
            <a:endParaRPr lang="en-US" sz="3200" dirty="0">
              <a:effectLst/>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store R , 0x0100</a:t>
            </a:r>
            <a:endParaRPr lang="en-US" sz="3200" dirty="0">
              <a:effectLst/>
              <a:latin typeface="Times New Roman"/>
              <a:ea typeface="Times New Roman"/>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13</a:t>
            </a:fld>
            <a:endParaRPr lang="ar-SA"/>
          </a:p>
        </p:txBody>
      </p:sp>
    </p:spTree>
    <p:extLst>
      <p:ext uri="{BB962C8B-B14F-4D97-AF65-F5344CB8AC3E}">
        <p14:creationId xmlns:p14="http://schemas.microsoft.com/office/powerpoint/2010/main" val="360745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5509200"/>
          </a:xfrm>
          <a:prstGeom prst="rect">
            <a:avLst/>
          </a:prstGeom>
        </p:spPr>
        <p:txBody>
          <a:bodyPr wrap="square">
            <a:spAutoFit/>
          </a:bodyPr>
          <a:lstStyle/>
          <a:p>
            <a:r>
              <a:rPr lang="ar-SA" sz="3200" dirty="0">
                <a:solidFill>
                  <a:srgbClr val="FF0000"/>
                </a:solidFill>
                <a:cs typeface="+mj-cs"/>
              </a:rPr>
              <a:t>من حيث طول المعطيات التي يتعامل معالج المتحكم المصغر:</a:t>
            </a:r>
          </a:p>
          <a:p>
            <a:pPr marL="457200" indent="-457200">
              <a:buFont typeface="Arial" pitchFamily="34" charset="0"/>
              <a:buChar char="•"/>
            </a:pPr>
            <a:r>
              <a:rPr lang="en-US" sz="3200" dirty="0">
                <a:cs typeface="+mj-cs"/>
              </a:rPr>
              <a:t>8 BIT</a:t>
            </a:r>
            <a:r>
              <a:rPr lang="ar-SA" sz="3200" dirty="0">
                <a:cs typeface="+mj-cs"/>
              </a:rPr>
              <a:t>.</a:t>
            </a:r>
          </a:p>
          <a:p>
            <a:pPr marL="457200" indent="-457200">
              <a:buFont typeface="Arial" pitchFamily="34" charset="0"/>
              <a:buChar char="•"/>
            </a:pPr>
            <a:r>
              <a:rPr lang="en-US" sz="3200" dirty="0">
                <a:cs typeface="+mj-cs"/>
              </a:rPr>
              <a:t>16 BIT</a:t>
            </a:r>
            <a:r>
              <a:rPr lang="ar-SA" sz="3200" dirty="0">
                <a:cs typeface="+mj-cs"/>
              </a:rPr>
              <a:t>.</a:t>
            </a:r>
          </a:p>
          <a:p>
            <a:pPr marL="457200" indent="-457200">
              <a:buFont typeface="Arial" pitchFamily="34" charset="0"/>
              <a:buChar char="•"/>
            </a:pPr>
            <a:r>
              <a:rPr lang="en-US" sz="3200" dirty="0">
                <a:cs typeface="+mj-cs"/>
              </a:rPr>
              <a:t>32 BIT</a:t>
            </a:r>
            <a:r>
              <a:rPr lang="ar-SA" sz="3200" dirty="0">
                <a:cs typeface="+mj-cs"/>
              </a:rPr>
              <a:t>.</a:t>
            </a:r>
          </a:p>
          <a:p>
            <a:r>
              <a:rPr lang="ar-SA" sz="3200" dirty="0">
                <a:solidFill>
                  <a:srgbClr val="FF0000"/>
                </a:solidFill>
                <a:cs typeface="+mj-cs"/>
              </a:rPr>
              <a:t>من حيث التطبيقات:</a:t>
            </a:r>
          </a:p>
          <a:p>
            <a:pPr marL="457200" indent="-457200">
              <a:buFont typeface="Arial" pitchFamily="34" charset="0"/>
              <a:buChar char="•"/>
            </a:pPr>
            <a:r>
              <a:rPr lang="ar-SA" sz="3200" dirty="0">
                <a:cs typeface="+mj-cs"/>
              </a:rPr>
              <a:t>متحكمات مصغرة ذات الأغراض العامة : يمكن توظيفه في مختلف التطبيقات.</a:t>
            </a:r>
          </a:p>
          <a:p>
            <a:pPr marL="457200" indent="-457200">
              <a:buFont typeface="Arial" pitchFamily="34" charset="0"/>
              <a:buChar char="•"/>
            </a:pPr>
            <a:r>
              <a:rPr lang="ar-SA" sz="3200" dirty="0"/>
              <a:t>متحكمات مصغرة ذات الأغراض خاصة: هي متحكمات مصغرة ذات الاغراض العامة تحتوي على طرفيات إضافية تخدم مجال تطبيق معين.</a:t>
            </a:r>
          </a:p>
          <a:p>
            <a:endParaRPr lang="en-US" sz="32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أنواع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14</a:t>
            </a:fld>
            <a:endParaRPr lang="ar-SA"/>
          </a:p>
        </p:txBody>
      </p:sp>
    </p:spTree>
    <p:extLst>
      <p:ext uri="{BB962C8B-B14F-4D97-AF65-F5344CB8AC3E}">
        <p14:creationId xmlns:p14="http://schemas.microsoft.com/office/powerpoint/2010/main" val="201235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15</a:t>
            </a:fld>
            <a:endParaRPr lang="ar-SA"/>
          </a:p>
        </p:txBody>
      </p:sp>
      <p:graphicFrame>
        <p:nvGraphicFramePr>
          <p:cNvPr id="7" name="Diagram 6">
            <a:extLst>
              <a:ext uri="{FF2B5EF4-FFF2-40B4-BE49-F238E27FC236}">
                <a16:creationId xmlns:a16="http://schemas.microsoft.com/office/drawing/2014/main" id="{6201AC84-FE41-432E-9CBA-1EFF57EF5B09}"/>
              </a:ext>
            </a:extLst>
          </p:cNvPr>
          <p:cNvGraphicFramePr/>
          <p:nvPr>
            <p:extLst>
              <p:ext uri="{D42A27DB-BD31-4B8C-83A1-F6EECF244321}">
                <p14:modId xmlns:p14="http://schemas.microsoft.com/office/powerpoint/2010/main" val="226982813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D2CFA988-8DE9-4A04-81AA-2E418F0FD747}"/>
              </a:ext>
            </a:extLst>
          </p:cNvPr>
          <p:cNvSpPr/>
          <p:nvPr/>
        </p:nvSpPr>
        <p:spPr>
          <a:xfrm>
            <a:off x="6553202" y="6096000"/>
            <a:ext cx="2262159" cy="369332"/>
          </a:xfrm>
          <a:prstGeom prst="rect">
            <a:avLst/>
          </a:prstGeom>
        </p:spPr>
        <p:txBody>
          <a:bodyPr wrap="none">
            <a:spAutoFit/>
          </a:bodyPr>
          <a:lstStyle/>
          <a:p>
            <a:pPr lvl="0"/>
            <a:r>
              <a:rPr lang="en-US" dirty="0">
                <a:solidFill>
                  <a:srgbClr val="FF0000"/>
                </a:solidFill>
              </a:rPr>
              <a:t>ARM Cortex-M based</a:t>
            </a:r>
            <a:endParaRPr lang="en-US" dirty="0"/>
          </a:p>
        </p:txBody>
      </p:sp>
    </p:spTree>
    <p:extLst>
      <p:ext uri="{BB962C8B-B14F-4D97-AF65-F5344CB8AC3E}">
        <p14:creationId xmlns:p14="http://schemas.microsoft.com/office/powerpoint/2010/main" val="2647165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www.cnx-software.com/wp-content/uploads/2017/08/MCU-Vendors-2017.jpg">
            <a:extLst>
              <a:ext uri="{FF2B5EF4-FFF2-40B4-BE49-F238E27FC236}">
                <a16:creationId xmlns:a16="http://schemas.microsoft.com/office/drawing/2014/main" id="{07A8597D-2C60-4A03-92CC-02198F1A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784975" cy="526137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16</a:t>
            </a:fld>
            <a:endParaRPr lang="ar-SA"/>
          </a:p>
        </p:txBody>
      </p:sp>
      <p:sp>
        <p:nvSpPr>
          <p:cNvPr id="2" name="Rectangle 1">
            <a:extLst>
              <a:ext uri="{FF2B5EF4-FFF2-40B4-BE49-F238E27FC236}">
                <a16:creationId xmlns:a16="http://schemas.microsoft.com/office/drawing/2014/main" id="{63F1CB10-7465-4217-9A0A-C1AE8A354FEB}"/>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351853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52400" y="1219200"/>
            <a:ext cx="8712968" cy="5093702"/>
          </a:xfrm>
          <a:prstGeom prst="rect">
            <a:avLst/>
          </a:prstGeom>
        </p:spPr>
        <p:txBody>
          <a:bodyPr wrap="square">
            <a:spAutoFit/>
          </a:bodyPr>
          <a:lstStyle/>
          <a:p>
            <a:pPr>
              <a:spcAft>
                <a:spcPts val="600"/>
              </a:spcAft>
            </a:pPr>
            <a:r>
              <a:rPr lang="ar-SY" sz="2800" dirty="0">
                <a:solidFill>
                  <a:srgbClr val="FF0000"/>
                </a:solidFill>
                <a:cs typeface="+mj-cs"/>
              </a:rPr>
              <a:t>لغات برمجة المتحكمات المصغرة الشائعة</a:t>
            </a:r>
            <a:r>
              <a:rPr lang="ar-SA" sz="2800" dirty="0">
                <a:solidFill>
                  <a:srgbClr val="FF0000"/>
                </a:solidFill>
                <a:cs typeface="+mj-cs"/>
              </a:rPr>
              <a:t>:</a:t>
            </a:r>
          </a:p>
          <a:p>
            <a:pPr marL="914400" lvl="1" indent="-457200">
              <a:spcAft>
                <a:spcPts val="600"/>
              </a:spcAft>
              <a:buFont typeface="Arial" panose="020B0604020202020204" pitchFamily="34" charset="0"/>
              <a:buChar char="•"/>
            </a:pPr>
            <a:r>
              <a:rPr lang="en-US" sz="2800" dirty="0"/>
              <a:t>Assembly</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Basic</a:t>
            </a:r>
          </a:p>
          <a:p>
            <a:pPr marL="914400" lvl="1" indent="-457200">
              <a:spcAft>
                <a:spcPts val="600"/>
              </a:spcAft>
              <a:buFont typeface="Arial" panose="020B0604020202020204" pitchFamily="34" charset="0"/>
              <a:buChar char="•"/>
            </a:pPr>
            <a:r>
              <a:rPr lang="en-US" sz="2800" dirty="0">
                <a:cs typeface="+mj-cs"/>
              </a:rPr>
              <a:t>Java</a:t>
            </a:r>
          </a:p>
          <a:p>
            <a:pPr marL="914400" lvl="1" indent="-457200">
              <a:spcAft>
                <a:spcPts val="600"/>
              </a:spcAft>
              <a:buFont typeface="Arial" panose="020B0604020202020204" pitchFamily="34" charset="0"/>
              <a:buChar char="•"/>
            </a:pPr>
            <a:r>
              <a:rPr lang="en-US" sz="2800" dirty="0">
                <a:cs typeface="+mj-cs"/>
              </a:rPr>
              <a:t>Python</a:t>
            </a:r>
          </a:p>
          <a:p>
            <a:pPr marL="914400" lvl="1" indent="-457200">
              <a:spcAft>
                <a:spcPts val="600"/>
              </a:spcAft>
              <a:buFont typeface="Arial" panose="020B0604020202020204" pitchFamily="34" charset="0"/>
              <a:buChar char="•"/>
            </a:pPr>
            <a:r>
              <a:rPr lang="en-US" sz="2800" dirty="0" err="1">
                <a:cs typeface="+mj-cs"/>
              </a:rPr>
              <a:t>Matlab</a:t>
            </a:r>
            <a:endParaRPr lang="en-US" sz="2800" dirty="0">
              <a:cs typeface="+mj-cs"/>
            </a:endParaRPr>
          </a:p>
          <a:p>
            <a:pPr marL="914400" lvl="1" indent="-457200">
              <a:spcAft>
                <a:spcPts val="600"/>
              </a:spcAft>
              <a:buFont typeface="Arial" panose="020B0604020202020204" pitchFamily="34" charset="0"/>
              <a:buChar char="•"/>
            </a:pPr>
            <a:r>
              <a:rPr lang="en-US" sz="2800" dirty="0">
                <a:cs typeface="+mj-cs"/>
              </a:rPr>
              <a:t>Visual programming (</a:t>
            </a:r>
            <a:r>
              <a:rPr lang="en-US" sz="2800" dirty="0" err="1">
                <a:cs typeface="+mj-cs"/>
              </a:rPr>
              <a:t>Labview</a:t>
            </a:r>
            <a:r>
              <a:rPr lang="en-US" sz="2800" dirty="0">
                <a:cs typeface="+mj-cs"/>
              </a:rPr>
              <a:t>, Simulink, etc.)</a:t>
            </a:r>
          </a:p>
          <a:p>
            <a:pPr>
              <a:spcAft>
                <a:spcPts val="600"/>
              </a:spcAft>
            </a:pPr>
            <a:endParaRPr lang="en-US" sz="28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17</a:t>
            </a:fld>
            <a:endParaRPr lang="ar-SA"/>
          </a:p>
        </p:txBody>
      </p:sp>
      <p:sp>
        <p:nvSpPr>
          <p:cNvPr id="2" name="Arrow: Up-Down 1">
            <a:extLst>
              <a:ext uri="{FF2B5EF4-FFF2-40B4-BE49-F238E27FC236}">
                <a16:creationId xmlns:a16="http://schemas.microsoft.com/office/drawing/2014/main" id="{FF783A9F-7616-44A2-953F-05CD8998C14A}"/>
              </a:ext>
            </a:extLst>
          </p:cNvPr>
          <p:cNvSpPr/>
          <p:nvPr/>
        </p:nvSpPr>
        <p:spPr>
          <a:xfrm>
            <a:off x="1066800" y="1905000"/>
            <a:ext cx="609600" cy="236220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921918B-6A84-4A8E-9814-004AB61F5FDC}"/>
              </a:ext>
            </a:extLst>
          </p:cNvPr>
          <p:cNvSpPr/>
          <p:nvPr/>
        </p:nvSpPr>
        <p:spPr>
          <a:xfrm>
            <a:off x="763100" y="1366092"/>
            <a:ext cx="1217000" cy="400110"/>
          </a:xfrm>
          <a:prstGeom prst="rect">
            <a:avLst/>
          </a:prstGeom>
        </p:spPr>
        <p:txBody>
          <a:bodyPr wrap="none">
            <a:spAutoFit/>
          </a:bodyPr>
          <a:lstStyle/>
          <a:p>
            <a:r>
              <a:rPr lang="en-US" sz="2000" dirty="0"/>
              <a:t>Low level</a:t>
            </a:r>
          </a:p>
        </p:txBody>
      </p:sp>
      <p:sp>
        <p:nvSpPr>
          <p:cNvPr id="7" name="Rectangle 6">
            <a:extLst>
              <a:ext uri="{FF2B5EF4-FFF2-40B4-BE49-F238E27FC236}">
                <a16:creationId xmlns:a16="http://schemas.microsoft.com/office/drawing/2014/main" id="{F03903E0-0AEE-4A3B-ABE8-0154ECBC854A}"/>
              </a:ext>
            </a:extLst>
          </p:cNvPr>
          <p:cNvSpPr/>
          <p:nvPr/>
        </p:nvSpPr>
        <p:spPr>
          <a:xfrm>
            <a:off x="720322" y="4419600"/>
            <a:ext cx="1258678" cy="400110"/>
          </a:xfrm>
          <a:prstGeom prst="rect">
            <a:avLst/>
          </a:prstGeom>
        </p:spPr>
        <p:txBody>
          <a:bodyPr wrap="none">
            <a:spAutoFit/>
          </a:bodyPr>
          <a:lstStyle/>
          <a:p>
            <a:r>
              <a:rPr lang="en-US" sz="2000" dirty="0"/>
              <a:t>High level</a:t>
            </a:r>
          </a:p>
        </p:txBody>
      </p:sp>
    </p:spTree>
    <p:extLst>
      <p:ext uri="{BB962C8B-B14F-4D97-AF65-F5344CB8AC3E}">
        <p14:creationId xmlns:p14="http://schemas.microsoft.com/office/powerpoint/2010/main" val="206060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a:t>
            </a:fld>
            <a:endParaRPr lang="ar-SA"/>
          </a:p>
        </p:txBody>
      </p:sp>
      <p:pic>
        <p:nvPicPr>
          <p:cNvPr id="12290" name="Picture 2" descr="https://www.cnx-software.com/wp-content/uploads/2017/08/Embedded-Systems-Programming-Languages.png">
            <a:extLst>
              <a:ext uri="{FF2B5EF4-FFF2-40B4-BE49-F238E27FC236}">
                <a16:creationId xmlns:a16="http://schemas.microsoft.com/office/drawing/2014/main" id="{39B3A0AC-051F-473F-BF18-787B4F84B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67" y="990600"/>
            <a:ext cx="7772400" cy="54798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4976B0-D4F4-45AA-9682-BE7128CC4CFC}"/>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753606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509200"/>
          </a:xfrm>
          <a:prstGeom prst="rect">
            <a:avLst/>
          </a:prstGeom>
        </p:spPr>
        <p:txBody>
          <a:bodyPr wrap="square">
            <a:spAutoFit/>
          </a:bodyPr>
          <a:lstStyle/>
          <a:p>
            <a:pPr marL="514350" indent="-514350">
              <a:buFont typeface="+mj-lt"/>
              <a:buAutoNum type="arabicParenR"/>
            </a:pPr>
            <a:r>
              <a:rPr lang="ar-SA" sz="3200" b="1" dirty="0"/>
              <a:t>المعالج </a:t>
            </a:r>
            <a:r>
              <a:rPr lang="en-US" sz="3200" b="1" dirty="0"/>
              <a:t>:CPU</a:t>
            </a:r>
            <a:endParaRPr lang="ar-SA" sz="3200" b="1" dirty="0"/>
          </a:p>
          <a:p>
            <a:r>
              <a:rPr lang="ar-SA" sz="3200" b="1" dirty="0"/>
              <a:t> </a:t>
            </a:r>
            <a:r>
              <a:rPr lang="ar-SA" sz="3200" dirty="0"/>
              <a:t>يقوم بالعمليات الحسابية  والمنطقية والنقل والتحكم.</a:t>
            </a:r>
          </a:p>
          <a:p>
            <a:pPr marL="514350" indent="-514350">
              <a:buFont typeface="+mj-lt"/>
              <a:buAutoNum type="arabicParenR"/>
            </a:pPr>
            <a:endParaRPr lang="ar-SA" sz="3200" dirty="0"/>
          </a:p>
          <a:p>
            <a:pPr marL="514350" indent="-514350">
              <a:buFont typeface="+mj-lt"/>
              <a:buAutoNum type="arabicParenR" startAt="2"/>
            </a:pPr>
            <a:r>
              <a:rPr lang="ar-SA" sz="3200" b="1" dirty="0"/>
              <a:t>مسسجلات </a:t>
            </a:r>
            <a:r>
              <a:rPr lang="en-US" sz="3200" b="1" dirty="0"/>
              <a:t>Registers</a:t>
            </a:r>
            <a:r>
              <a:rPr lang="ar-SA" sz="3200" b="1" dirty="0"/>
              <a:t>:</a:t>
            </a:r>
          </a:p>
          <a:p>
            <a:r>
              <a:rPr lang="ar-SA" sz="3200" b="1" dirty="0"/>
              <a:t> </a:t>
            </a:r>
            <a:r>
              <a:rPr lang="ar-SA" sz="3200" dirty="0"/>
              <a:t>هي عبارة عن ذاكرة مؤقتة يعتمد حجمها على نوع معالج </a:t>
            </a:r>
            <a:r>
              <a:rPr lang="en-US" sz="3200" dirty="0"/>
              <a:t>CPU</a:t>
            </a:r>
            <a:r>
              <a:rPr lang="ar-SA" sz="3200" dirty="0"/>
              <a:t> ولها عدة أنواع :</a:t>
            </a:r>
          </a:p>
          <a:p>
            <a:pPr marL="457200" indent="-457200">
              <a:buFont typeface="Arial" pitchFamily="34" charset="0"/>
              <a:buChar char="•"/>
            </a:pPr>
            <a:r>
              <a:rPr lang="ar-SA" sz="3200" dirty="0"/>
              <a:t>مسجلات ذات أغراض عامة.</a:t>
            </a:r>
          </a:p>
          <a:p>
            <a:pPr marL="457200" indent="-457200">
              <a:buFont typeface="Arial" pitchFamily="34" charset="0"/>
              <a:buChar char="•"/>
            </a:pPr>
            <a:r>
              <a:rPr lang="ar-SA" sz="3200" dirty="0"/>
              <a:t>مسجلات الخاصة.</a:t>
            </a:r>
          </a:p>
          <a:p>
            <a:pPr marL="457200" indent="-457200">
              <a:buFont typeface="Arial" pitchFamily="34" charset="0"/>
              <a:buChar char="•"/>
            </a:pPr>
            <a:r>
              <a:rPr lang="ar-SA" sz="3200" dirty="0"/>
              <a:t>مسجلات التحكم.</a:t>
            </a:r>
          </a:p>
          <a:p>
            <a:pPr marL="457200" indent="-457200">
              <a:buFont typeface="Arial" pitchFamily="34" charset="0"/>
              <a:buChar char="•"/>
            </a:pPr>
            <a:r>
              <a:rPr lang="ar-SA" sz="3200"/>
              <a:t>مسجلات الحالة.</a:t>
            </a:r>
            <a:endParaRPr lang="ar-SA" sz="3200" dirty="0"/>
          </a:p>
          <a:p>
            <a:pPr marL="457200" indent="-457200">
              <a:buFont typeface="Arial" pitchFamily="34" charset="0"/>
              <a:buChar char="•"/>
            </a:pPr>
            <a:r>
              <a:rPr lang="ar-SA" sz="3200" dirty="0"/>
              <a:t>مسجلات المعطيات. </a:t>
            </a:r>
            <a:endParaRPr lang="ar-SA" sz="3200" dirty="0">
              <a:cs typeface="+mj-cs"/>
            </a:endParaRP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19</a:t>
            </a:fld>
            <a:endParaRPr lang="ar-SA"/>
          </a:p>
        </p:txBody>
      </p:sp>
    </p:spTree>
    <p:extLst>
      <p:ext uri="{BB962C8B-B14F-4D97-AF65-F5344CB8AC3E}">
        <p14:creationId xmlns:p14="http://schemas.microsoft.com/office/powerpoint/2010/main" val="136332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5155"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1404938"/>
            <a:ext cx="620077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عنصر نائب لرقم الشريحة 29"/>
          <p:cNvSpPr>
            <a:spLocks noGrp="1"/>
          </p:cNvSpPr>
          <p:nvPr>
            <p:ph type="sldNum" sz="quarter" idx="12"/>
          </p:nvPr>
        </p:nvSpPr>
        <p:spPr/>
        <p:txBody>
          <a:bodyPr/>
          <a:lstStyle/>
          <a:p>
            <a:fld id="{33158A94-3844-4AEB-A9D6-1D94591ABD7E}" type="slidenum">
              <a:rPr lang="ar-SA" smtClean="0"/>
              <a:pPr/>
              <a:t>2</a:t>
            </a:fld>
            <a:endParaRPr lang="ar-SA" dirty="0"/>
          </a:p>
        </p:txBody>
      </p:sp>
    </p:spTree>
    <p:extLst>
      <p:ext uri="{BB962C8B-B14F-4D97-AF65-F5344CB8AC3E}">
        <p14:creationId xmlns:p14="http://schemas.microsoft.com/office/powerpoint/2010/main" val="2884333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3"/>
            </a:pPr>
            <a:r>
              <a:rPr lang="ar-SA" sz="3200" b="1" dirty="0"/>
              <a:t>ذاكرة</a:t>
            </a:r>
            <a:r>
              <a:rPr lang="en-US" sz="3200" b="1" dirty="0"/>
              <a:t>:Flash memory</a:t>
            </a:r>
            <a:r>
              <a:rPr lang="ar-SA" sz="3200" b="1" dirty="0"/>
              <a:t> </a:t>
            </a:r>
            <a:endParaRPr lang="en-US" sz="3200" b="1" dirty="0"/>
          </a:p>
          <a:p>
            <a:r>
              <a:rPr lang="ar-SA" sz="3200" dirty="0"/>
              <a:t>هي ذاكرة دائمة تستخدم لتخزين برنامج المتحكم المصغر.</a:t>
            </a:r>
          </a:p>
          <a:p>
            <a:pPr marL="514350" indent="-514350">
              <a:buFont typeface="+mj-lt"/>
              <a:buAutoNum type="arabicParenR" startAt="3"/>
            </a:pPr>
            <a:endParaRPr lang="ar-SA" sz="3200" dirty="0"/>
          </a:p>
          <a:p>
            <a:pPr marL="514350" indent="-514350">
              <a:buFont typeface="+mj-lt"/>
              <a:buAutoNum type="arabicParenR" startAt="4"/>
            </a:pPr>
            <a:r>
              <a:rPr lang="ar-SA" sz="3200" b="1" dirty="0"/>
              <a:t>ذاكرة </a:t>
            </a:r>
            <a:r>
              <a:rPr lang="en-US" sz="3200" b="1" dirty="0"/>
              <a:t>RAM memory</a:t>
            </a:r>
            <a:r>
              <a:rPr lang="ar-SA" sz="3200" b="1" dirty="0"/>
              <a:t>: </a:t>
            </a:r>
          </a:p>
          <a:p>
            <a:r>
              <a:rPr lang="ar-SA" sz="3200" dirty="0"/>
              <a:t>هي عبارة عن ذاكرة مؤقتة للبيانات </a:t>
            </a:r>
            <a:r>
              <a:rPr lang="en-US" sz="3200" dirty="0"/>
              <a:t>Data</a:t>
            </a:r>
            <a:r>
              <a:rPr lang="ar-SA" sz="3200" dirty="0"/>
              <a:t> التي يقوم معالجتها الـ</a:t>
            </a:r>
            <a:r>
              <a:rPr lang="en-US" sz="3200" dirty="0"/>
              <a:t>CPU</a:t>
            </a:r>
            <a:r>
              <a:rPr lang="ar-SA" sz="3200" dirty="0"/>
              <a:t>.</a:t>
            </a:r>
          </a:p>
          <a:p>
            <a:pPr marL="514350" indent="-514350">
              <a:buFont typeface="+mj-lt"/>
              <a:buAutoNum type="arabicParenR" startAt="3"/>
            </a:pPr>
            <a:endParaRPr lang="ar-SA" sz="3200" dirty="0"/>
          </a:p>
          <a:p>
            <a:pPr marL="514350" indent="-514350">
              <a:buFont typeface="+mj-lt"/>
              <a:buAutoNum type="arabicParenR" startAt="5"/>
            </a:pPr>
            <a:r>
              <a:rPr lang="ar-SA" sz="3200" b="1" dirty="0"/>
              <a:t>ذاكرة </a:t>
            </a:r>
            <a:r>
              <a:rPr lang="en-US" sz="3200" b="1" dirty="0"/>
              <a:t>EEPROM memory</a:t>
            </a:r>
            <a:r>
              <a:rPr lang="ar-SA" sz="3200" b="1" dirty="0"/>
              <a:t>:</a:t>
            </a:r>
            <a:endParaRPr lang="ar-SA" sz="3200" dirty="0"/>
          </a:p>
          <a:p>
            <a:r>
              <a:rPr lang="ar-SA" sz="3200" dirty="0"/>
              <a:t>هي ذاكرة دائمة تستخدم لتخزين معطيات المستخدم.</a:t>
            </a:r>
          </a:p>
          <a:p>
            <a:endParaRPr lang="ar-SA" sz="3200" dirty="0"/>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20</a:t>
            </a:fld>
            <a:endParaRPr lang="ar-SA"/>
          </a:p>
        </p:txBody>
      </p:sp>
    </p:spTree>
    <p:extLst>
      <p:ext uri="{BB962C8B-B14F-4D97-AF65-F5344CB8AC3E}">
        <p14:creationId xmlns:p14="http://schemas.microsoft.com/office/powerpoint/2010/main" val="3723140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6"/>
            </a:pPr>
            <a:r>
              <a:rPr lang="ar-SA" sz="3200" b="1" dirty="0"/>
              <a:t>منافذ رقمية </a:t>
            </a:r>
            <a:r>
              <a:rPr lang="en-US" sz="3200" b="1" dirty="0"/>
              <a:t>Ports</a:t>
            </a:r>
            <a:r>
              <a:rPr lang="ar-SA" sz="3200" b="1" dirty="0"/>
              <a:t>:</a:t>
            </a:r>
          </a:p>
          <a:p>
            <a:r>
              <a:rPr lang="ar-SA" sz="3200" dirty="0">
                <a:cs typeface="+mj-cs"/>
              </a:rPr>
              <a:t>تستخدم لتبادل المعطيات الرقمية مع العالم الخارجي.</a:t>
            </a:r>
          </a:p>
          <a:p>
            <a:endParaRPr lang="ar-SA" sz="3200" dirty="0">
              <a:cs typeface="+mj-cs"/>
            </a:endParaRPr>
          </a:p>
          <a:p>
            <a:pPr marL="514350" lvl="1" indent="-514350">
              <a:buFont typeface="+mj-lt"/>
              <a:buAutoNum type="arabicParenR" startAt="7"/>
            </a:pPr>
            <a:r>
              <a:rPr lang="ar-SA" sz="3200" b="1" dirty="0"/>
              <a:t>مؤقتات وعدادات </a:t>
            </a:r>
            <a:r>
              <a:rPr lang="en-US" sz="3200" b="1" dirty="0"/>
              <a:t>Timer &amp; Counter</a:t>
            </a:r>
            <a:r>
              <a:rPr lang="ar-SA" sz="3200" b="1" dirty="0"/>
              <a:t>.</a:t>
            </a:r>
          </a:p>
          <a:p>
            <a:pPr marL="0" lvl="1"/>
            <a:endParaRPr lang="ar-SA" sz="3200" b="1" dirty="0"/>
          </a:p>
          <a:p>
            <a:r>
              <a:rPr lang="ar-SA" sz="3200" b="1" dirty="0">
                <a:solidFill>
                  <a:srgbClr val="FF0000"/>
                </a:solidFill>
                <a:cs typeface="+mj-cs"/>
              </a:rPr>
              <a:t>وقد تحتوي أيضاً:</a:t>
            </a:r>
          </a:p>
          <a:p>
            <a:pPr marL="457200" indent="-457200">
              <a:buFont typeface="Arial" pitchFamily="34" charset="0"/>
              <a:buChar char="•"/>
            </a:pPr>
            <a:r>
              <a:rPr lang="ar-SA" sz="3200" b="1" dirty="0">
                <a:cs typeface="+mj-cs"/>
              </a:rPr>
              <a:t>محولات تشابهية رقمية </a:t>
            </a:r>
            <a:r>
              <a:rPr lang="en-US" sz="3200" b="1" dirty="0">
                <a:cs typeface="+mj-cs"/>
              </a:rPr>
              <a:t>ADC</a:t>
            </a:r>
            <a:r>
              <a:rPr lang="ar-SA" sz="3200" b="1" dirty="0">
                <a:cs typeface="+mj-cs"/>
              </a:rPr>
              <a:t>.</a:t>
            </a:r>
          </a:p>
          <a:p>
            <a:pPr marL="457200" indent="-457200">
              <a:buFont typeface="Arial" pitchFamily="34" charset="0"/>
              <a:buChar char="•"/>
            </a:pPr>
            <a:r>
              <a:rPr lang="ar-SA" sz="3200" b="1" dirty="0">
                <a:cs typeface="+mj-cs"/>
              </a:rPr>
              <a:t>طرفيات اتصال تسلسلي.</a:t>
            </a:r>
          </a:p>
          <a:p>
            <a:pPr marL="457200" indent="-457200">
              <a:buFont typeface="Arial" pitchFamily="34" charset="0"/>
              <a:buChar char="•"/>
            </a:pPr>
            <a:r>
              <a:rPr lang="ar-SA" sz="3200" b="1" dirty="0">
                <a:cs typeface="+mj-cs"/>
              </a:rPr>
              <a:t>طرفيات أخرى.</a:t>
            </a:r>
          </a:p>
          <a:p>
            <a:endParaRPr lang="en-US" sz="3200" dirty="0">
              <a:cs typeface="+mj-cs"/>
            </a:endParaRPr>
          </a:p>
        </p:txBody>
      </p:sp>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21</a:t>
            </a:fld>
            <a:endParaRPr lang="ar-SA"/>
          </a:p>
        </p:txBody>
      </p:sp>
    </p:spTree>
    <p:extLst>
      <p:ext uri="{BB962C8B-B14F-4D97-AF65-F5344CB8AC3E}">
        <p14:creationId xmlns:p14="http://schemas.microsoft.com/office/powerpoint/2010/main" val="26161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المقارنة بين ذواكر المتحكم المصغر</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22</a:t>
            </a:fld>
            <a:endParaRPr lang="ar-SA"/>
          </a:p>
        </p:txBody>
      </p:sp>
      <p:graphicFrame>
        <p:nvGraphicFramePr>
          <p:cNvPr id="4" name="جدول 3"/>
          <p:cNvGraphicFramePr>
            <a:graphicFrameLocks noGrp="1"/>
          </p:cNvGraphicFramePr>
          <p:nvPr>
            <p:extLst>
              <p:ext uri="{D42A27DB-BD31-4B8C-83A1-F6EECF244321}">
                <p14:modId xmlns:p14="http://schemas.microsoft.com/office/powerpoint/2010/main" val="1685049766"/>
              </p:ext>
            </p:extLst>
          </p:nvPr>
        </p:nvGraphicFramePr>
        <p:xfrm>
          <a:off x="-13147" y="1196752"/>
          <a:ext cx="9144000" cy="4915373"/>
        </p:xfrm>
        <a:graphic>
          <a:graphicData uri="http://schemas.openxmlformats.org/drawingml/2006/table">
            <a:tbl>
              <a:tblPr rtl="1" firstRow="1" bandRow="1">
                <a:tableStyleId>{5C22544A-7EE6-4342-B048-85BDC9FD1C3A}</a:tableStyleId>
              </a:tblPr>
              <a:tblGrid>
                <a:gridCol w="1879700">
                  <a:extLst>
                    <a:ext uri="{9D8B030D-6E8A-4147-A177-3AD203B41FA5}">
                      <a16:colId xmlns:a16="http://schemas.microsoft.com/office/drawing/2014/main" val="20000"/>
                    </a:ext>
                  </a:extLst>
                </a:gridCol>
                <a:gridCol w="1816075">
                  <a:extLst>
                    <a:ext uri="{9D8B030D-6E8A-4147-A177-3AD203B41FA5}">
                      <a16:colId xmlns:a16="http://schemas.microsoft.com/office/drawing/2014/main" val="20001"/>
                    </a:ext>
                  </a:extLst>
                </a:gridCol>
                <a:gridCol w="1576679">
                  <a:extLst>
                    <a:ext uri="{9D8B030D-6E8A-4147-A177-3AD203B41FA5}">
                      <a16:colId xmlns:a16="http://schemas.microsoft.com/office/drawing/2014/main" val="20002"/>
                    </a:ext>
                  </a:extLst>
                </a:gridCol>
                <a:gridCol w="2055471">
                  <a:extLst>
                    <a:ext uri="{9D8B030D-6E8A-4147-A177-3AD203B41FA5}">
                      <a16:colId xmlns:a16="http://schemas.microsoft.com/office/drawing/2014/main" val="20003"/>
                    </a:ext>
                  </a:extLst>
                </a:gridCol>
                <a:gridCol w="1816075">
                  <a:extLst>
                    <a:ext uri="{9D8B030D-6E8A-4147-A177-3AD203B41FA5}">
                      <a16:colId xmlns:a16="http://schemas.microsoft.com/office/drawing/2014/main" val="20004"/>
                    </a:ext>
                  </a:extLst>
                </a:gridCol>
              </a:tblGrid>
              <a:tr h="887736">
                <a:tc>
                  <a:txBody>
                    <a:bodyPr/>
                    <a:lstStyle/>
                    <a:p>
                      <a:pPr algn="ctr" rtl="1"/>
                      <a:r>
                        <a:rPr lang="ar-SA" sz="2400" dirty="0"/>
                        <a:t>النوع الذاكرة</a:t>
                      </a:r>
                      <a:r>
                        <a:rPr lang="ar-SA" sz="2400" baseline="0" dirty="0"/>
                        <a:t> </a:t>
                      </a:r>
                      <a:endParaRPr lang="ar-SA" sz="2400" dirty="0"/>
                    </a:p>
                  </a:txBody>
                  <a:tcPr/>
                </a:tc>
                <a:tc>
                  <a:txBody>
                    <a:bodyPr/>
                    <a:lstStyle/>
                    <a:p>
                      <a:pPr algn="ctr" rtl="1"/>
                      <a:r>
                        <a:rPr lang="ar-SA" sz="2400" dirty="0"/>
                        <a:t>الاستخدام</a:t>
                      </a:r>
                      <a:r>
                        <a:rPr lang="ar-SA" sz="2400" baseline="0" dirty="0"/>
                        <a:t> </a:t>
                      </a:r>
                      <a:endParaRPr lang="ar-SA" sz="2400" dirty="0"/>
                    </a:p>
                  </a:txBody>
                  <a:tcPr/>
                </a:tc>
                <a:tc>
                  <a:txBody>
                    <a:bodyPr/>
                    <a:lstStyle/>
                    <a:p>
                      <a:pPr algn="ctr" rtl="1"/>
                      <a:r>
                        <a:rPr lang="ar-SA" sz="2400" dirty="0"/>
                        <a:t>سرعة الكتابة </a:t>
                      </a:r>
                    </a:p>
                  </a:txBody>
                  <a:tcPr/>
                </a:tc>
                <a:tc>
                  <a:txBody>
                    <a:bodyPr/>
                    <a:lstStyle/>
                    <a:p>
                      <a:pPr algn="ctr" rtl="1"/>
                      <a:r>
                        <a:rPr lang="ar-SA" sz="2400" dirty="0"/>
                        <a:t>عدد</a:t>
                      </a:r>
                      <a:r>
                        <a:rPr lang="ar-SA" sz="2400" baseline="0" dirty="0"/>
                        <a:t> مرات الكتابة والمسح</a:t>
                      </a:r>
                      <a:endParaRPr lang="ar-SA" sz="2400" dirty="0"/>
                    </a:p>
                  </a:txBody>
                  <a:tcPr/>
                </a:tc>
                <a:tc>
                  <a:txBody>
                    <a:bodyPr/>
                    <a:lstStyle/>
                    <a:p>
                      <a:pPr algn="ctr" rtl="1"/>
                      <a:r>
                        <a:rPr lang="ar-SA" sz="2400" baseline="0"/>
                        <a:t> </a:t>
                      </a:r>
                      <a:r>
                        <a:rPr lang="ar-SA" sz="2400"/>
                        <a:t>ديمومة </a:t>
                      </a:r>
                      <a:r>
                        <a:rPr lang="ar-SA" sz="2400" dirty="0"/>
                        <a:t>المعطيات </a:t>
                      </a:r>
                    </a:p>
                  </a:txBody>
                  <a:tcPr/>
                </a:tc>
                <a:extLst>
                  <a:ext uri="{0D108BD9-81ED-4DB2-BD59-A6C34878D82A}">
                    <a16:rowId xmlns:a16="http://schemas.microsoft.com/office/drawing/2014/main" val="10000"/>
                  </a:ext>
                </a:extLst>
              </a:tr>
              <a:tr h="1180973">
                <a:tc>
                  <a:txBody>
                    <a:bodyPr/>
                    <a:lstStyle/>
                    <a:p>
                      <a:pPr algn="ctr" rtl="1"/>
                      <a:r>
                        <a:rPr lang="en-US" sz="2400" dirty="0"/>
                        <a:t>RAM</a:t>
                      </a:r>
                      <a:endParaRPr lang="ar-SA" sz="2400" dirty="0"/>
                    </a:p>
                  </a:txBody>
                  <a:tcPr/>
                </a:tc>
                <a:tc>
                  <a:txBody>
                    <a:bodyPr/>
                    <a:lstStyle/>
                    <a:p>
                      <a:pPr algn="ctr" rtl="1"/>
                      <a:r>
                        <a:rPr lang="ar-SA" sz="2400" dirty="0"/>
                        <a:t>مكان</a:t>
                      </a:r>
                      <a:r>
                        <a:rPr lang="ar-SA" sz="2400" baseline="0" dirty="0"/>
                        <a:t> معالجة المعطيات</a:t>
                      </a:r>
                      <a:endParaRPr lang="ar-SA" sz="2400" dirty="0"/>
                    </a:p>
                  </a:txBody>
                  <a:tcPr/>
                </a:tc>
                <a:tc>
                  <a:txBody>
                    <a:bodyPr/>
                    <a:lstStyle/>
                    <a:p>
                      <a:pPr algn="ctr" rtl="1"/>
                      <a:r>
                        <a:rPr lang="ar-SA" sz="2400" dirty="0"/>
                        <a:t>سرعة</a:t>
                      </a:r>
                      <a:r>
                        <a:rPr lang="ar-SA" sz="2400" baseline="0" dirty="0"/>
                        <a:t> جداً</a:t>
                      </a:r>
                    </a:p>
                    <a:p>
                      <a:pPr algn="ctr" rtl="1"/>
                      <a:r>
                        <a:rPr lang="ar-SA" sz="2400" baseline="0" dirty="0"/>
                        <a:t>من مرتبة </a:t>
                      </a:r>
                    </a:p>
                    <a:p>
                      <a:pPr algn="ctr" rtl="1"/>
                      <a:r>
                        <a:rPr lang="en-US" sz="2400" baseline="0" dirty="0"/>
                        <a:t>ns</a:t>
                      </a:r>
                      <a:endParaRPr lang="ar-SA" sz="2400" dirty="0"/>
                    </a:p>
                  </a:txBody>
                  <a:tcPr/>
                </a:tc>
                <a:tc>
                  <a:txBody>
                    <a:bodyPr/>
                    <a:lstStyle/>
                    <a:p>
                      <a:pPr algn="ctr" rtl="1"/>
                      <a:r>
                        <a:rPr lang="ar-SA" sz="2400" dirty="0"/>
                        <a:t>غير</a:t>
                      </a:r>
                      <a:r>
                        <a:rPr lang="ar-SA" sz="2400" baseline="0" dirty="0"/>
                        <a:t> محدود</a:t>
                      </a:r>
                      <a:endParaRPr lang="ar-SA" sz="2400" dirty="0"/>
                    </a:p>
                  </a:txBody>
                  <a:tcPr/>
                </a:tc>
                <a:tc>
                  <a:txBody>
                    <a:bodyPr/>
                    <a:lstStyle/>
                    <a:p>
                      <a:pPr algn="ctr" rtl="1"/>
                      <a:r>
                        <a:rPr lang="ar-SA" sz="2400" dirty="0"/>
                        <a:t>نفقد المعطيات بانقطاع التغذية</a:t>
                      </a:r>
                    </a:p>
                  </a:txBody>
                  <a:tcPr/>
                </a:tc>
                <a:extLst>
                  <a:ext uri="{0D108BD9-81ED-4DB2-BD59-A6C34878D82A}">
                    <a16:rowId xmlns:a16="http://schemas.microsoft.com/office/drawing/2014/main" val="10001"/>
                  </a:ext>
                </a:extLst>
              </a:tr>
              <a:tr h="817597">
                <a:tc>
                  <a:txBody>
                    <a:bodyPr/>
                    <a:lstStyle/>
                    <a:p>
                      <a:pPr algn="ctr" rtl="1"/>
                      <a:r>
                        <a:rPr lang="en-US" sz="2400" dirty="0"/>
                        <a:t>FLASH</a:t>
                      </a:r>
                      <a:endParaRPr lang="ar-SA" sz="2400" dirty="0"/>
                    </a:p>
                  </a:txBody>
                  <a:tcPr/>
                </a:tc>
                <a:tc>
                  <a:txBody>
                    <a:bodyPr/>
                    <a:lstStyle/>
                    <a:p>
                      <a:pPr algn="ctr" rtl="1"/>
                      <a:r>
                        <a:rPr lang="ar-SA" sz="2400" dirty="0"/>
                        <a:t>مكان تخزين البرنامج</a:t>
                      </a:r>
                    </a:p>
                  </a:txBody>
                  <a:tcPr/>
                </a:tc>
                <a:tc>
                  <a:txBody>
                    <a:bodyPr/>
                    <a:lstStyle/>
                    <a:p>
                      <a:pPr algn="ctr" rtl="1"/>
                      <a:r>
                        <a:rPr lang="ar-SA" sz="2400" dirty="0"/>
                        <a:t>بطيئة</a:t>
                      </a:r>
                      <a:r>
                        <a:rPr lang="ar-SA" sz="2400" baseline="0" dirty="0"/>
                        <a:t> من مرتبة </a:t>
                      </a:r>
                      <a:r>
                        <a:rPr lang="en-US" sz="2400" baseline="0" dirty="0" err="1"/>
                        <a:t>ms</a:t>
                      </a:r>
                      <a:endParaRPr lang="ar-SA" sz="2400" dirty="0"/>
                    </a:p>
                  </a:txBody>
                  <a:tcPr/>
                </a:tc>
                <a:tc>
                  <a:txBody>
                    <a:bodyPr/>
                    <a:lstStyle/>
                    <a:p>
                      <a:pPr algn="ctr" rtl="1"/>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2"/>
                  </a:ext>
                </a:extLst>
              </a:tr>
              <a:tr h="1650197">
                <a:tc>
                  <a:txBody>
                    <a:bodyPr/>
                    <a:lstStyle/>
                    <a:p>
                      <a:pPr algn="ctr" rtl="1"/>
                      <a:r>
                        <a:rPr lang="en-US" sz="2400" dirty="0"/>
                        <a:t>EEPROM</a:t>
                      </a:r>
                      <a:endParaRPr lang="ar-SA" sz="2400" dirty="0"/>
                    </a:p>
                  </a:txBody>
                  <a:tcPr/>
                </a:tc>
                <a:tc>
                  <a:txBody>
                    <a:bodyPr/>
                    <a:lstStyle/>
                    <a:p>
                      <a:pPr algn="ctr" rtl="1"/>
                      <a:r>
                        <a:rPr lang="ar-SA" sz="2400" dirty="0"/>
                        <a:t>مكان تخزين معطيات المستخدم</a:t>
                      </a:r>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بطيئة</a:t>
                      </a:r>
                      <a:r>
                        <a:rPr lang="ar-SA" sz="2400" baseline="0" dirty="0"/>
                        <a:t> من مرتبة </a:t>
                      </a:r>
                      <a:r>
                        <a:rPr lang="en-US" sz="2400" baseline="0" dirty="0" err="1"/>
                        <a:t>ms</a:t>
                      </a:r>
                      <a:endParaRPr lang="ar-SA" sz="2400" dirty="0"/>
                    </a:p>
                    <a:p>
                      <a:pPr algn="ctr" rtl="1"/>
                      <a:r>
                        <a:rPr lang="ar-SA" sz="2400" dirty="0"/>
                        <a:t>ولكنها اسرع من </a:t>
                      </a:r>
                      <a:r>
                        <a:rPr lang="en-US" sz="2400" dirty="0"/>
                        <a:t>FLASH</a:t>
                      </a:r>
                      <a:endParaRPr lang="ar-SA" sz="240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998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مراجعة العناصر الإلكترونية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23</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cs typeface="+mj-cs"/>
              </a:rPr>
              <a:t>ينصح بشدة الاطلاع على منهاج الإلكترونيات العملية التطبيقية للدكتور وليد بليد. الملف موجود على موقع المقرر على المسار:</a:t>
            </a:r>
            <a:endParaRPr lang="en-US" sz="2400" dirty="0">
              <a:cs typeface="+mj-cs"/>
            </a:endParaRPr>
          </a:p>
          <a:p>
            <a:pPr algn="just"/>
            <a:endParaRPr lang="ar-SY" sz="2400" dirty="0">
              <a:cs typeface="+mj-cs"/>
            </a:endParaRPr>
          </a:p>
          <a:p>
            <a:pPr algn="ctr"/>
            <a:r>
              <a:rPr lang="en-US" sz="2400" dirty="0">
                <a:solidFill>
                  <a:srgbClr val="FF0000"/>
                </a:solidFill>
                <a:cs typeface="+mj-cs"/>
              </a:rPr>
              <a:t>\Resources\Electronics Course 1.0 L.pdf</a:t>
            </a:r>
          </a:p>
        </p:txBody>
      </p:sp>
      <p:pic>
        <p:nvPicPr>
          <p:cNvPr id="2" name="Picture 1">
            <a:extLst>
              <a:ext uri="{FF2B5EF4-FFF2-40B4-BE49-F238E27FC236}">
                <a16:creationId xmlns:a16="http://schemas.microsoft.com/office/drawing/2014/main" id="{E8097FCC-E510-4432-A5EB-9AB16F20CD65}"/>
              </a:ext>
            </a:extLst>
          </p:cNvPr>
          <p:cNvPicPr>
            <a:picLocks noChangeAspect="1"/>
          </p:cNvPicPr>
          <p:nvPr/>
        </p:nvPicPr>
        <p:blipFill>
          <a:blip r:embed="rId2"/>
          <a:stretch>
            <a:fillRect/>
          </a:stretch>
        </p:blipFill>
        <p:spPr>
          <a:xfrm>
            <a:off x="1695450" y="3256847"/>
            <a:ext cx="5753100" cy="3303989"/>
          </a:xfrm>
          <a:prstGeom prst="rect">
            <a:avLst/>
          </a:prstGeom>
        </p:spPr>
      </p:pic>
    </p:spTree>
    <p:extLst>
      <p:ext uri="{BB962C8B-B14F-4D97-AF65-F5344CB8AC3E}">
        <p14:creationId xmlns:p14="http://schemas.microsoft.com/office/powerpoint/2010/main" val="1246910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2062103"/>
          </a:xfrm>
          <a:prstGeom prst="rect">
            <a:avLst/>
          </a:prstGeom>
        </p:spPr>
        <p:txBody>
          <a:bodyPr wrap="square">
            <a:spAutoFit/>
          </a:bodyPr>
          <a:lstStyle/>
          <a:p>
            <a:pPr algn="just"/>
            <a:r>
              <a:rPr lang="ar-SY" sz="3200" dirty="0">
                <a:cs typeface="+mj-cs"/>
              </a:rPr>
              <a:t>تنتج شركة</a:t>
            </a:r>
            <a:r>
              <a:rPr lang="en-US" sz="3200" dirty="0">
                <a:cs typeface="+mj-cs"/>
              </a:rPr>
              <a:t> ATMEL </a:t>
            </a:r>
            <a:r>
              <a:rPr lang="ar-SY" sz="3200" dirty="0">
                <a:cs typeface="+mj-cs"/>
              </a:rPr>
              <a:t>عائلة المتحكمات</a:t>
            </a:r>
            <a:r>
              <a:rPr lang="en-US" sz="3200" dirty="0">
                <a:cs typeface="+mj-cs"/>
              </a:rPr>
              <a:t> AVR </a:t>
            </a:r>
            <a:r>
              <a:rPr lang="ar-SY" sz="3200" dirty="0">
                <a:cs typeface="+mj-cs"/>
              </a:rPr>
              <a:t>والتي تتألف من مجموعة ضخمة من العائلات الفرعية، وكل فرع منها </a:t>
            </a:r>
            <a:r>
              <a:rPr lang="ar-SA" sz="3200" dirty="0">
                <a:cs typeface="+mj-cs"/>
              </a:rPr>
              <a:t>ناتج إما عن تطور في المزايا</a:t>
            </a:r>
            <a:r>
              <a:rPr lang="ar-SY" sz="3200" dirty="0">
                <a:cs typeface="+mj-cs"/>
              </a:rPr>
              <a:t> والخصائص لمتحكمات سابقة، أو تفرد بالوظائف والخصائص لملاءمة نوع خاص من التطبيقات.</a:t>
            </a:r>
            <a:endParaRPr lang="en-US" sz="3200" dirty="0">
              <a:cs typeface="+mj-cs"/>
            </a:endParaRPr>
          </a:p>
        </p:txBody>
      </p:sp>
      <p:sp>
        <p:nvSpPr>
          <p:cNvPr id="4" name="مستطيل 3"/>
          <p:cNvSpPr/>
          <p:nvPr/>
        </p:nvSpPr>
        <p:spPr>
          <a:xfrm>
            <a:off x="2699792" y="116632"/>
            <a:ext cx="3053977" cy="769441"/>
          </a:xfrm>
          <a:prstGeom prst="rect">
            <a:avLst/>
          </a:prstGeom>
        </p:spPr>
        <p:txBody>
          <a:bodyPr wrap="none">
            <a:spAutoFit/>
          </a:bodyPr>
          <a:lstStyle/>
          <a:p>
            <a:r>
              <a:rPr lang="ar-SA" sz="4400" b="1" dirty="0">
                <a:solidFill>
                  <a:srgbClr val="FF0000"/>
                </a:solidFill>
              </a:rPr>
              <a:t>متحكمات </a:t>
            </a:r>
            <a:r>
              <a:rPr lang="en-US" sz="4400" b="1" dirty="0">
                <a:solidFill>
                  <a:srgbClr val="FF0000"/>
                </a:solidFill>
              </a:rPr>
              <a:t>AVR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93" y="3205103"/>
            <a:ext cx="5115787" cy="319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0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1077218"/>
          </a:xfrm>
          <a:prstGeom prst="rect">
            <a:avLst/>
          </a:prstGeom>
        </p:spPr>
        <p:txBody>
          <a:bodyPr wrap="square">
            <a:spAutoFit/>
          </a:bodyPr>
          <a:lstStyle/>
          <a:p>
            <a:pPr algn="ctr"/>
            <a:r>
              <a:rPr lang="en-US" sz="3200" b="1" dirty="0">
                <a:solidFill>
                  <a:schemeClr val="tx2"/>
                </a:solidFill>
                <a:cs typeface="+mj-cs"/>
              </a:rPr>
              <a:t>AT90, </a:t>
            </a:r>
            <a:r>
              <a:rPr lang="en-US" sz="3200" b="1" dirty="0" err="1">
                <a:solidFill>
                  <a:schemeClr val="tx2"/>
                </a:solidFill>
                <a:cs typeface="+mj-cs"/>
              </a:rPr>
              <a:t>ATtiny</a:t>
            </a:r>
            <a:r>
              <a:rPr lang="en-US" sz="3200" b="1" dirty="0">
                <a:solidFill>
                  <a:schemeClr val="tx2"/>
                </a:solidFill>
                <a:cs typeface="+mj-cs"/>
              </a:rPr>
              <a:t>, </a:t>
            </a:r>
            <a:r>
              <a:rPr lang="en-US" sz="3200" b="1" dirty="0" err="1">
                <a:solidFill>
                  <a:schemeClr val="tx2"/>
                </a:solidFill>
                <a:cs typeface="+mj-cs"/>
              </a:rPr>
              <a:t>ATmega</a:t>
            </a:r>
            <a:r>
              <a:rPr lang="en-US" sz="3200" b="1" dirty="0">
                <a:solidFill>
                  <a:schemeClr val="tx2"/>
                </a:solidFill>
                <a:cs typeface="+mj-cs"/>
              </a:rPr>
              <a:t>, </a:t>
            </a:r>
            <a:r>
              <a:rPr lang="en-US" sz="3200" b="1" dirty="0" err="1">
                <a:solidFill>
                  <a:schemeClr val="tx2"/>
                </a:solidFill>
                <a:cs typeface="+mj-cs"/>
              </a:rPr>
              <a:t>ATxmega</a:t>
            </a:r>
            <a:r>
              <a:rPr lang="en-US" sz="3200" b="1" dirty="0">
                <a:solidFill>
                  <a:schemeClr val="tx2"/>
                </a:solidFill>
                <a:cs typeface="+mj-cs"/>
              </a:rPr>
              <a:t> , </a:t>
            </a:r>
            <a:endParaRPr lang="ar-SA" sz="3200" b="1" dirty="0">
              <a:solidFill>
                <a:schemeClr val="tx2"/>
              </a:solidFill>
              <a:cs typeface="+mj-cs"/>
            </a:endParaRPr>
          </a:p>
          <a:p>
            <a:pPr algn="ctr"/>
            <a:r>
              <a:rPr lang="en-US" sz="3200" b="1" dirty="0">
                <a:solidFill>
                  <a:schemeClr val="tx2"/>
                </a:solidFill>
                <a:cs typeface="+mj-cs"/>
              </a:rPr>
              <a:t>AVR32 </a:t>
            </a:r>
          </a:p>
        </p:txBody>
      </p:sp>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25</a:t>
            </a:fld>
            <a:endParaRPr lang="ar-SA"/>
          </a:p>
        </p:txBody>
      </p:sp>
      <p:sp>
        <p:nvSpPr>
          <p:cNvPr id="6" name="مستطيل 5"/>
          <p:cNvSpPr/>
          <p:nvPr/>
        </p:nvSpPr>
        <p:spPr>
          <a:xfrm>
            <a:off x="0" y="2551836"/>
            <a:ext cx="8892480" cy="3046988"/>
          </a:xfrm>
          <a:prstGeom prst="rect">
            <a:avLst/>
          </a:prstGeom>
        </p:spPr>
        <p:txBody>
          <a:bodyPr wrap="square">
            <a:spAutoFit/>
          </a:bodyPr>
          <a:lstStyle/>
          <a:p>
            <a:pPr marL="457200" indent="-457200" algn="just">
              <a:buFont typeface="Arial" pitchFamily="34" charset="0"/>
              <a:buChar char="•"/>
            </a:pPr>
            <a:r>
              <a:rPr lang="ar-SY" sz="3200" dirty="0">
                <a:cs typeface="+mj-cs"/>
              </a:rPr>
              <a:t>الفرق بين الأنواع هي الميزات المتوفرة في كل منها، فمتحكمات </a:t>
            </a:r>
            <a:r>
              <a:rPr lang="en-US" sz="3200" dirty="0" err="1">
                <a:cs typeface="+mj-cs"/>
              </a:rPr>
              <a:t>tinyAVR</a:t>
            </a:r>
            <a:r>
              <a:rPr lang="ar-SY" sz="3200" dirty="0">
                <a:cs typeface="+mj-cs"/>
              </a:rPr>
              <a:t> عادة ما تحوي على عدد أقطاب و مواصفات أقل من متحكمات </a:t>
            </a:r>
            <a:r>
              <a:rPr lang="en-US" sz="3200" dirty="0" err="1">
                <a:cs typeface="+mj-cs"/>
              </a:rPr>
              <a:t>megaAVR</a:t>
            </a:r>
            <a:r>
              <a:rPr lang="ar-SY" sz="3200" dirty="0">
                <a:cs typeface="+mj-cs"/>
              </a:rPr>
              <a:t> وهذا ما ينعكس على الحجم و السعر.</a:t>
            </a:r>
            <a:endParaRPr lang="en-US" sz="3200" dirty="0">
              <a:cs typeface="+mj-cs"/>
            </a:endParaRPr>
          </a:p>
          <a:p>
            <a:pPr marL="457200" indent="-457200" algn="just">
              <a:buFont typeface="Arial" pitchFamily="34" charset="0"/>
              <a:buChar char="•"/>
            </a:pPr>
            <a:endParaRPr lang="en-US" sz="3200" dirty="0">
              <a:cs typeface="+mj-cs"/>
            </a:endParaRPr>
          </a:p>
          <a:p>
            <a:pPr marL="457200" indent="-457200" algn="just">
              <a:buFont typeface="Arial" pitchFamily="34" charset="0"/>
              <a:buChar char="•"/>
            </a:pPr>
            <a:r>
              <a:rPr lang="ar-SY" sz="3200" dirty="0">
                <a:cs typeface="+mj-cs"/>
              </a:rPr>
              <a:t>مجموعة التعليمات و توزع الذاكرة نفسه لكل أنواع عائلة  </a:t>
            </a:r>
            <a:r>
              <a:rPr lang="en-US" sz="3200" dirty="0">
                <a:cs typeface="+mj-cs"/>
              </a:rPr>
              <a:t>AVR</a:t>
            </a:r>
            <a:r>
              <a:rPr lang="ar-SY" sz="3200" dirty="0">
                <a:cs typeface="+mj-cs"/>
              </a:rPr>
              <a:t>، وهذه الفروقات لا تؤثر أبداً على أدائها.</a:t>
            </a:r>
            <a:endParaRPr lang="en-US" sz="3200" dirty="0">
              <a:cs typeface="+mj-cs"/>
            </a:endParaRPr>
          </a:p>
        </p:txBody>
      </p:sp>
    </p:spTree>
    <p:extLst>
      <p:ext uri="{BB962C8B-B14F-4D97-AF65-F5344CB8AC3E}">
        <p14:creationId xmlns:p14="http://schemas.microsoft.com/office/powerpoint/2010/main" val="126095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26</a:t>
            </a:fld>
            <a:endParaRPr lang="ar-S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1" y="898053"/>
            <a:ext cx="8877077" cy="311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2" y="4015987"/>
            <a:ext cx="9217024" cy="240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928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27</a:t>
            </a:fld>
            <a:endParaRPr lang="ar-SA"/>
          </a:p>
        </p:txBody>
      </p:sp>
      <p:grpSp>
        <p:nvGrpSpPr>
          <p:cNvPr id="7" name="Group 11"/>
          <p:cNvGrpSpPr>
            <a:grpSpLocks/>
          </p:cNvGrpSpPr>
          <p:nvPr/>
        </p:nvGrpSpPr>
        <p:grpSpPr bwMode="auto">
          <a:xfrm>
            <a:off x="131407" y="763588"/>
            <a:ext cx="8676456" cy="2911475"/>
            <a:chOff x="916" y="2742"/>
            <a:chExt cx="3894" cy="1834"/>
          </a:xfrm>
        </p:grpSpPr>
        <p:sp>
          <p:nvSpPr>
            <p:cNvPr id="9" name="Rectangle 8"/>
            <p:cNvSpPr>
              <a:spLocks noChangeArrowheads="1"/>
            </p:cNvSpPr>
            <p:nvPr/>
          </p:nvSpPr>
          <p:spPr bwMode="auto">
            <a:xfrm>
              <a:off x="916" y="2742"/>
              <a:ext cx="3894" cy="1834"/>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 y="2815"/>
              <a:ext cx="3739" cy="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9"/>
          <p:cNvGrpSpPr>
            <a:grpSpLocks/>
          </p:cNvGrpSpPr>
          <p:nvPr/>
        </p:nvGrpSpPr>
        <p:grpSpPr bwMode="auto">
          <a:xfrm>
            <a:off x="131407" y="3789040"/>
            <a:ext cx="8676456" cy="2376264"/>
            <a:chOff x="1096" y="2266"/>
            <a:chExt cx="3894" cy="1138"/>
          </a:xfrm>
        </p:grpSpPr>
        <p:sp>
          <p:nvSpPr>
            <p:cNvPr id="12" name="Rectangle 16"/>
            <p:cNvSpPr>
              <a:spLocks noChangeArrowheads="1"/>
            </p:cNvSpPr>
            <p:nvPr/>
          </p:nvSpPr>
          <p:spPr bwMode="auto">
            <a:xfrm>
              <a:off x="1096" y="2266"/>
              <a:ext cx="3894" cy="1138"/>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 y="2351"/>
              <a:ext cx="3774"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1005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28</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80728"/>
            <a:ext cx="6912768" cy="531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651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29</a:t>
            </a:fld>
            <a:endParaRPr lang="ar-SA"/>
          </a:p>
        </p:txBody>
      </p:sp>
      <p:sp>
        <p:nvSpPr>
          <p:cNvPr id="3" name="مستطيل 2"/>
          <p:cNvSpPr/>
          <p:nvPr/>
        </p:nvSpPr>
        <p:spPr>
          <a:xfrm>
            <a:off x="658387" y="1251645"/>
            <a:ext cx="7959766" cy="5509200"/>
          </a:xfrm>
          <a:prstGeom prst="rect">
            <a:avLst/>
          </a:prstGeom>
        </p:spPr>
        <p:txBody>
          <a:bodyPr wrap="square">
            <a:spAutoFit/>
          </a:bodyPr>
          <a:lstStyle/>
          <a:p>
            <a:pPr lvl="0" algn="just"/>
            <a:r>
              <a:rPr lang="ar-SA" sz="3200" b="1" dirty="0">
                <a:solidFill>
                  <a:schemeClr val="tx2"/>
                </a:solidFill>
                <a:cs typeface="+mj-cs"/>
              </a:rPr>
              <a:t>تتمتع عائلة </a:t>
            </a:r>
            <a:r>
              <a:rPr lang="en-US" sz="3200" b="1" dirty="0">
                <a:solidFill>
                  <a:schemeClr val="tx2"/>
                </a:solidFill>
                <a:cs typeface="+mj-cs"/>
              </a:rPr>
              <a:t>AVR</a:t>
            </a:r>
            <a:r>
              <a:rPr lang="ar-SA" sz="3200" b="1" dirty="0">
                <a:solidFill>
                  <a:schemeClr val="tx2"/>
                </a:solidFill>
                <a:cs typeface="+mj-cs"/>
              </a:rPr>
              <a:t> بالأداء العالي و بنية </a:t>
            </a:r>
            <a:r>
              <a:rPr lang="en-US" sz="3200" b="1" dirty="0">
                <a:solidFill>
                  <a:schemeClr val="tx2"/>
                </a:solidFill>
                <a:cs typeface="+mj-cs"/>
              </a:rPr>
              <a:t>RISC </a:t>
            </a:r>
            <a:r>
              <a:rPr lang="ar-SA" sz="3200" b="1" dirty="0">
                <a:solidFill>
                  <a:schemeClr val="tx2"/>
                </a:solidFill>
                <a:cs typeface="+mj-cs"/>
              </a:rPr>
              <a:t> المنخفضة:</a:t>
            </a:r>
            <a:endParaRPr lang="en-US" sz="3200" b="1" dirty="0">
              <a:solidFill>
                <a:schemeClr val="tx2"/>
              </a:solidFill>
              <a:cs typeface="+mj-cs"/>
            </a:endParaRPr>
          </a:p>
          <a:p>
            <a:pPr algn="just"/>
            <a:r>
              <a:rPr lang="ar-SA" sz="3200" dirty="0">
                <a:cs typeface="+mj-cs"/>
              </a:rPr>
              <a:t>-  تحتوي قائمة التعليمات على </a:t>
            </a:r>
            <a:r>
              <a:rPr lang="en-US" sz="3200" dirty="0">
                <a:cs typeface="+mj-cs"/>
              </a:rPr>
              <a:t> 130</a:t>
            </a:r>
            <a:r>
              <a:rPr lang="ar-SA" sz="3200" dirty="0">
                <a:cs typeface="+mj-cs"/>
              </a:rPr>
              <a:t> تعليمة , ينفذ معظمها خلال </a:t>
            </a:r>
            <a:r>
              <a:rPr lang="ar-SA" sz="3200">
                <a:cs typeface="+mj-cs"/>
              </a:rPr>
              <a:t>دورة آلة </a:t>
            </a:r>
            <a:r>
              <a:rPr lang="ar-SA" sz="3200" dirty="0">
                <a:cs typeface="+mj-cs"/>
              </a:rPr>
              <a:t>واحدة</a:t>
            </a:r>
            <a:r>
              <a:rPr lang="ar-SY" sz="3200" dirty="0">
                <a:cs typeface="+mj-cs"/>
              </a:rPr>
              <a:t>.</a:t>
            </a:r>
            <a:endParaRPr lang="en-US" sz="3200" dirty="0">
              <a:cs typeface="+mj-cs"/>
            </a:endParaRPr>
          </a:p>
          <a:p>
            <a:pPr marL="457200" indent="-457200" algn="just">
              <a:buFontTx/>
              <a:buChar char="-"/>
            </a:pPr>
            <a:r>
              <a:rPr lang="en-US" sz="3200" dirty="0">
                <a:cs typeface="+mj-cs"/>
              </a:rPr>
              <a:t> 32  </a:t>
            </a:r>
            <a:r>
              <a:rPr lang="ar-SA" sz="3200" dirty="0">
                <a:cs typeface="+mj-cs"/>
              </a:rPr>
              <a:t>مسجل عمل تستخدم للأغراض العامة.</a:t>
            </a:r>
          </a:p>
          <a:p>
            <a:pPr marL="457200" indent="-457200" algn="just">
              <a:buFontTx/>
              <a:buChar char="-"/>
            </a:pPr>
            <a:r>
              <a:rPr lang="ar-SA" sz="3200" dirty="0">
                <a:cs typeface="+mj-cs"/>
              </a:rPr>
              <a:t>ربطت المسجلات الاثنان والثلاثون مباشرة مع وحدة الحساب و المنطق </a:t>
            </a:r>
            <a:r>
              <a:rPr lang="en-US" sz="3200" dirty="0">
                <a:cs typeface="+mj-cs"/>
              </a:rPr>
              <a:t>ALU</a:t>
            </a:r>
            <a:r>
              <a:rPr lang="ar-SA" sz="3200" dirty="0">
                <a:cs typeface="+mj-cs"/>
              </a:rPr>
              <a:t>, مما سمح بالولوج إلى أي مسجلين من هذه المسجلات المستقلة عند تنفيذ تعليمة واحدة. فالبنية الناتجة أعطت فعالية أكبر لشيفرة التعليمة حيث أصبحت سرعة التنفيذ أكبر بعشرة مرات من بنية متحكمات </a:t>
            </a:r>
            <a:r>
              <a:rPr lang="en-US" sz="3200" dirty="0">
                <a:cs typeface="+mj-cs"/>
              </a:rPr>
              <a:t>CISC</a:t>
            </a:r>
            <a:r>
              <a:rPr lang="ar-SA" sz="3200" dirty="0">
                <a:cs typeface="+mj-cs"/>
              </a:rPr>
              <a:t> التقليدية.</a:t>
            </a:r>
            <a:endParaRPr lang="en-US" sz="3200" dirty="0">
              <a:cs typeface="+mj-cs"/>
            </a:endParaRPr>
          </a:p>
          <a:p>
            <a:pPr marL="457200" indent="-457200" algn="just">
              <a:buFontTx/>
              <a:buChar char="-"/>
            </a:pPr>
            <a:endParaRPr lang="en-US" sz="3200" dirty="0">
              <a:cs typeface="+mj-cs"/>
            </a:endParaRPr>
          </a:p>
        </p:txBody>
      </p:sp>
    </p:spTree>
    <p:extLst>
      <p:ext uri="{BB962C8B-B14F-4D97-AF65-F5344CB8AC3E}">
        <p14:creationId xmlns:p14="http://schemas.microsoft.com/office/powerpoint/2010/main" val="391522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449"/>
          <a:stretch/>
        </p:blipFill>
        <p:spPr bwMode="auto">
          <a:xfrm>
            <a:off x="0" y="1340768"/>
            <a:ext cx="90678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pPr/>
              <a:t>3</a:t>
            </a:fld>
            <a:endParaRPr lang="ar-SA"/>
          </a:p>
        </p:txBody>
      </p:sp>
    </p:spTree>
    <p:extLst>
      <p:ext uri="{BB962C8B-B14F-4D97-AF65-F5344CB8AC3E}">
        <p14:creationId xmlns:p14="http://schemas.microsoft.com/office/powerpoint/2010/main" val="2418585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30</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تدعم وحدة الحساب و المنطق </a:t>
            </a:r>
            <a:r>
              <a:rPr lang="en-US" sz="3200" dirty="0">
                <a:cs typeface="+mj-cs"/>
              </a:rPr>
              <a:t>ALU </a:t>
            </a:r>
            <a:r>
              <a:rPr lang="ar-SA" sz="3200" dirty="0">
                <a:cs typeface="+mj-cs"/>
              </a:rPr>
              <a:t>العمليات الحسابية و المنطقية بين المسجلات أو بين عدد فوري ثابت و مسجل . كما تقوم وحدة الحساب و المنطق بتنفيذ بعض العمليات على مسجل وحيد . </a:t>
            </a:r>
          </a:p>
          <a:p>
            <a:pPr marL="457200" indent="-457200" algn="just">
              <a:buFontTx/>
              <a:buChar char="-"/>
            </a:pPr>
            <a:r>
              <a:rPr lang="ar-SA" sz="3200" dirty="0">
                <a:cs typeface="+mj-cs"/>
              </a:rPr>
              <a:t>اعتمدت متحكمات </a:t>
            </a:r>
            <a:r>
              <a:rPr lang="en-US" sz="3200" dirty="0">
                <a:cs typeface="+mj-cs"/>
              </a:rPr>
              <a:t>AVR  </a:t>
            </a:r>
            <a:r>
              <a:rPr lang="ar-SA" sz="3200" dirty="0">
                <a:cs typeface="+mj-cs"/>
              </a:rPr>
              <a:t>مفهوم بنية هارفارد </a:t>
            </a:r>
            <a:r>
              <a:rPr lang="en-US" sz="3200" dirty="0">
                <a:cs typeface="+mj-cs"/>
              </a:rPr>
              <a:t>Harvard </a:t>
            </a:r>
            <a:r>
              <a:rPr lang="ar-SA" sz="3200" dirty="0">
                <a:cs typeface="+mj-cs"/>
              </a:rPr>
              <a:t>التي تعنون ذاكرة المعطيات و ذاكرة البرنامج بخطوط منفصلة، حيث يتم الولوج لذاكرة البرنامج بدورة ممر واحدة، فعندما تبدأ وحدة المعالجة المركزية </a:t>
            </a:r>
            <a:r>
              <a:rPr lang="en-US" sz="3200" dirty="0">
                <a:cs typeface="+mj-cs"/>
              </a:rPr>
              <a:t>CPU </a:t>
            </a:r>
            <a:r>
              <a:rPr lang="ar-SA" sz="3200" dirty="0">
                <a:cs typeface="+mj-cs"/>
              </a:rPr>
              <a:t>بتنفيذ التعليمة الأولى, فإنه يتم إحضار شيفرة التعليمة التالية من ذاكرة البرنامج, و بالتالي أدت هذه البنية إلى تنفيذ التعليمة بدورة ساعة واحدة . </a:t>
            </a:r>
            <a:endParaRPr lang="en-US" sz="3200" dirty="0">
              <a:cs typeface="+mj-cs"/>
            </a:endParaRPr>
          </a:p>
        </p:txBody>
      </p:sp>
    </p:spTree>
    <p:extLst>
      <p:ext uri="{BB962C8B-B14F-4D97-AF65-F5344CB8AC3E}">
        <p14:creationId xmlns:p14="http://schemas.microsoft.com/office/powerpoint/2010/main" val="286129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11287"/>
            <a:ext cx="524688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I/O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31</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يمكن برمجة المنافذ </a:t>
            </a:r>
            <a:r>
              <a:rPr lang="en-US" sz="3200" dirty="0">
                <a:cs typeface="+mj-cs"/>
              </a:rPr>
              <a:t> I/O </a:t>
            </a:r>
            <a:r>
              <a:rPr lang="ar-SA" sz="3200" dirty="0">
                <a:cs typeface="+mj-cs"/>
              </a:rPr>
              <a:t>في </a:t>
            </a:r>
            <a:r>
              <a:rPr lang="ar-SY" sz="3200" dirty="0">
                <a:cs typeface="+mj-cs"/>
              </a:rPr>
              <a:t>  </a:t>
            </a:r>
            <a:r>
              <a:rPr lang="en-US" sz="3200" dirty="0">
                <a:cs typeface="+mj-cs"/>
              </a:rPr>
              <a:t>MICOCONTROLLER  </a:t>
            </a:r>
            <a:r>
              <a:rPr lang="ar-SY" sz="3200" dirty="0">
                <a:cs typeface="+mj-cs"/>
              </a:rPr>
              <a:t> </a:t>
            </a:r>
            <a:r>
              <a:rPr lang="ar-SA" sz="3200" dirty="0">
                <a:cs typeface="+mj-cs"/>
              </a:rPr>
              <a:t>لتعمل أقطاب </a:t>
            </a:r>
            <a:r>
              <a:rPr lang="en-US" sz="3200" dirty="0">
                <a:cs typeface="+mj-cs"/>
              </a:rPr>
              <a:t> PINS </a:t>
            </a:r>
            <a:r>
              <a:rPr lang="ar-SA" sz="3200" dirty="0">
                <a:cs typeface="+mj-cs"/>
              </a:rPr>
              <a:t>كمخارج أو مداخل، حيث تستخدم المداخل للحصول على معطيات أو أوامر من الوسط الخارجي، أما المخارج تستخدم لأعطاء معطيات أو أوامر إلى الوسط الخارجي،ويمكن برمجة كل قطب </a:t>
            </a:r>
            <a:r>
              <a:rPr lang="en-US" sz="3200" dirty="0">
                <a:cs typeface="+mj-cs"/>
              </a:rPr>
              <a:t>PIN </a:t>
            </a:r>
            <a:r>
              <a:rPr lang="ar-SA" sz="3200" dirty="0">
                <a:cs typeface="+mj-cs"/>
              </a:rPr>
              <a:t>على حدى لتعمل كمدخل أو كمخرج.</a:t>
            </a:r>
          </a:p>
          <a:p>
            <a:pPr marL="457200" indent="-457200" algn="just">
              <a:buFontTx/>
              <a:buChar char="-"/>
            </a:pPr>
            <a:r>
              <a:rPr lang="ar-SA" sz="3200" dirty="0">
                <a:cs typeface="+mj-cs"/>
              </a:rPr>
              <a:t>طول المنفذ </a:t>
            </a:r>
            <a:r>
              <a:rPr lang="en-US" sz="3200" dirty="0">
                <a:cs typeface="+mj-cs"/>
              </a:rPr>
              <a:t> PORT </a:t>
            </a:r>
            <a:r>
              <a:rPr lang="ar-SA" sz="3200" dirty="0">
                <a:cs typeface="+mj-cs"/>
              </a:rPr>
              <a:t>في </a:t>
            </a:r>
            <a:r>
              <a:rPr lang="en-US" sz="3200" dirty="0">
                <a:cs typeface="+mj-cs"/>
              </a:rPr>
              <a:t>AVR </a:t>
            </a:r>
            <a:r>
              <a:rPr lang="ar-SY" sz="3200" dirty="0">
                <a:cs typeface="+mj-cs"/>
              </a:rPr>
              <a:t> </a:t>
            </a:r>
            <a:r>
              <a:rPr lang="ar-SA" sz="3200" dirty="0">
                <a:cs typeface="+mj-cs"/>
              </a:rPr>
              <a:t>هو </a:t>
            </a:r>
            <a:r>
              <a:rPr lang="en-US" sz="3200" dirty="0">
                <a:cs typeface="+mj-cs"/>
              </a:rPr>
              <a:t>8 Bit </a:t>
            </a:r>
            <a:r>
              <a:rPr lang="ar-SA" sz="3200" dirty="0">
                <a:cs typeface="+mj-cs"/>
              </a:rPr>
              <a:t>لأن </a:t>
            </a:r>
            <a:r>
              <a:rPr lang="en-US" sz="3200" dirty="0">
                <a:cs typeface="+mj-cs"/>
              </a:rPr>
              <a:t> CPU  </a:t>
            </a:r>
            <a:r>
              <a:rPr lang="ar-SA" sz="3200" dirty="0">
                <a:cs typeface="+mj-cs"/>
              </a:rPr>
              <a:t>في </a:t>
            </a:r>
            <a:r>
              <a:rPr lang="en-US" sz="3200" dirty="0">
                <a:cs typeface="+mj-cs"/>
              </a:rPr>
              <a:t>AVR </a:t>
            </a:r>
            <a:r>
              <a:rPr lang="ar-SY" sz="3200" dirty="0">
                <a:cs typeface="+mj-cs"/>
              </a:rPr>
              <a:t> </a:t>
            </a:r>
            <a:r>
              <a:rPr lang="ar-SA" sz="3200" dirty="0">
                <a:cs typeface="+mj-cs"/>
              </a:rPr>
              <a:t>يعالج معطيات بطول </a:t>
            </a:r>
            <a:r>
              <a:rPr lang="en-US" sz="3200" dirty="0">
                <a:cs typeface="+mj-cs"/>
              </a:rPr>
              <a:t>8 Bit ، </a:t>
            </a:r>
            <a:r>
              <a:rPr lang="ar-SA" sz="3200" dirty="0">
                <a:cs typeface="+mj-cs"/>
              </a:rPr>
              <a:t>يمكن أن يعمل كمداخل أو مخارج ويمكن  لبعض أقطاب المنفذ </a:t>
            </a:r>
            <a:r>
              <a:rPr lang="en-US" sz="3200" dirty="0">
                <a:cs typeface="+mj-cs"/>
              </a:rPr>
              <a:t>PORT </a:t>
            </a:r>
            <a:r>
              <a:rPr lang="ar-SA" sz="3200" dirty="0">
                <a:cs typeface="+mj-cs"/>
              </a:rPr>
              <a:t>أن تملك وظائف أخرى.</a:t>
            </a:r>
          </a:p>
        </p:txBody>
      </p:sp>
    </p:spTree>
    <p:extLst>
      <p:ext uri="{BB962C8B-B14F-4D97-AF65-F5344CB8AC3E}">
        <p14:creationId xmlns:p14="http://schemas.microsoft.com/office/powerpoint/2010/main" val="374020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32</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eriod"/>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eriod"/>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eriod"/>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02897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33</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arenR"/>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arenR"/>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arenR"/>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34776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084"/>
            <a:ext cx="9144000"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323528" y="109538"/>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ستطيل 6"/>
          <p:cNvSpPr/>
          <p:nvPr/>
        </p:nvSpPr>
        <p:spPr>
          <a:xfrm>
            <a:off x="323528" y="1116013"/>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323528" y="2132856"/>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459979" y="4721225"/>
            <a:ext cx="7696472" cy="507603"/>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5895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1" grpId="0" animBg="1"/>
      <p:bldP spid="11"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35</a:t>
            </a:fld>
            <a:endParaRPr lang="ar-SA"/>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9" y="0"/>
            <a:ext cx="9036496" cy="67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7858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36</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latin typeface="Times New Roman"/>
                <a:ea typeface="Times New Roman"/>
                <a:cs typeface="+mj-cs"/>
              </a:rPr>
              <a:t>مثال 1: برمج </a:t>
            </a:r>
            <a:r>
              <a:rPr lang="en-US" sz="3200" dirty="0">
                <a:latin typeface="Times New Roman"/>
                <a:ea typeface="Times New Roman"/>
                <a:cs typeface="+mj-cs"/>
              </a:rPr>
              <a:t>PORTB</a:t>
            </a:r>
            <a:r>
              <a:rPr lang="ar-SA" sz="3200" dirty="0">
                <a:latin typeface="Times New Roman"/>
                <a:ea typeface="Times New Roman"/>
                <a:cs typeface="+mj-cs"/>
              </a:rPr>
              <a:t> لتعمل أقطابه مخارج واجعل  حالة المخارج </a:t>
            </a:r>
            <a:r>
              <a:rPr lang="en-US" sz="3200" dirty="0">
                <a:latin typeface="Times New Roman"/>
                <a:ea typeface="Times New Roman"/>
                <a:cs typeface="+mj-cs"/>
              </a:rPr>
              <a:t>0B00000111</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ar-SA" sz="3200" dirty="0">
                <a:latin typeface="Times New Roman"/>
                <a:ea typeface="Times New Roman"/>
                <a:cs typeface="+mj-cs"/>
              </a:rPr>
              <a:t>الحل:</a:t>
            </a: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en-US" sz="3200" dirty="0">
              <a:latin typeface="Times New Roman"/>
              <a:ea typeface="Times New Roman"/>
              <a:cs typeface="+mj-cs"/>
            </a:endParaRPr>
          </a:p>
          <a:p>
            <a:pPr marL="16510" indent="-16510" algn="l"/>
            <a:r>
              <a:rPr lang="en-US" sz="3200" dirty="0">
                <a:latin typeface="Times New Roman"/>
                <a:ea typeface="Times New Roman"/>
                <a:cs typeface="+mj-cs"/>
              </a:rPr>
              <a:t>DDRB=0B11111111;</a:t>
            </a:r>
          </a:p>
          <a:p>
            <a:pPr marL="16510" indent="-16510" algn="l"/>
            <a:r>
              <a:rPr lang="en-US" sz="3200" dirty="0">
                <a:latin typeface="Times New Roman"/>
                <a:ea typeface="Times New Roman"/>
                <a:cs typeface="+mj-cs"/>
              </a:rPr>
              <a:t>PORTB=0B00000111;</a:t>
            </a:r>
          </a:p>
          <a:p>
            <a:pPr marL="16510" indent="-16510"/>
            <a:r>
              <a:rPr lang="ar-SY" sz="3200" dirty="0">
                <a:latin typeface="Times New Roman"/>
                <a:ea typeface="Times New Roman"/>
                <a:cs typeface="+mj-cs"/>
              </a:rPr>
              <a:t> </a:t>
            </a:r>
            <a:endParaRPr lang="en-US" sz="3200" dirty="0">
              <a:latin typeface="Times New Roman"/>
              <a:ea typeface="Times New Roman"/>
              <a:cs typeface="+mj-cs"/>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45" y="2636912"/>
            <a:ext cx="85534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9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37</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3416320"/>
          </a:xfrm>
          <a:prstGeom prst="rect">
            <a:avLst/>
          </a:prstGeom>
        </p:spPr>
        <p:txBody>
          <a:bodyPr wrap="square">
            <a:spAutoFit/>
          </a:bodyPr>
          <a:lstStyle/>
          <a:p>
            <a:pPr marL="16510" indent="-16510"/>
            <a:r>
              <a:rPr lang="ar-SA" sz="3200" dirty="0">
                <a:latin typeface="Times New Roman"/>
                <a:ea typeface="Times New Roman"/>
                <a:cs typeface="+mj-cs"/>
              </a:rPr>
              <a:t>مثال 2: برمج القطب  </a:t>
            </a:r>
            <a:r>
              <a:rPr lang="en-US" sz="3200" dirty="0">
                <a:latin typeface="Times New Roman"/>
                <a:ea typeface="Times New Roman"/>
                <a:cs typeface="+mj-cs"/>
              </a:rPr>
              <a:t>PB3</a:t>
            </a:r>
            <a:r>
              <a:rPr lang="ar-SA" sz="3200" dirty="0">
                <a:latin typeface="Times New Roman"/>
                <a:ea typeface="Times New Roman"/>
                <a:cs typeface="+mj-cs"/>
              </a:rPr>
              <a:t>في المنفذ </a:t>
            </a:r>
            <a:r>
              <a:rPr lang="en-US" sz="3200" dirty="0">
                <a:latin typeface="Times New Roman"/>
                <a:ea typeface="Times New Roman"/>
                <a:cs typeface="+mj-cs"/>
              </a:rPr>
              <a:t>PORTB</a:t>
            </a:r>
            <a:r>
              <a:rPr lang="ar-SA" sz="3200" dirty="0">
                <a:latin typeface="Times New Roman"/>
                <a:ea typeface="Times New Roman"/>
                <a:cs typeface="+mj-cs"/>
              </a:rPr>
              <a:t> كمخرج وباقي الأقطاب مداخل</a:t>
            </a:r>
          </a:p>
          <a:p>
            <a:pPr marL="16510" indent="-16510"/>
            <a:endParaRPr lang="ar-SA" sz="3200" dirty="0">
              <a:latin typeface="Times New Roman"/>
              <a:ea typeface="Times New Roman"/>
              <a:cs typeface="+mj-cs"/>
            </a:endParaRPr>
          </a:p>
          <a:p>
            <a:pPr marL="16510" indent="-16510"/>
            <a:r>
              <a:rPr lang="ar-SA" sz="3200" dirty="0">
                <a:latin typeface="Times New Roman"/>
                <a:ea typeface="Times New Roman"/>
                <a:cs typeface="+mj-cs"/>
              </a:rPr>
              <a:t>الحل:</a:t>
            </a:r>
            <a:endParaRPr lang="en-US" sz="3200" dirty="0">
              <a:latin typeface="Times New Roman"/>
              <a:ea typeface="Times New Roman"/>
              <a:cs typeface="+mj-cs"/>
            </a:endParaRPr>
          </a:p>
          <a:p>
            <a:pPr marL="16510" indent="-16510" algn="l"/>
            <a:r>
              <a:rPr lang="ar-SY" sz="3200" dirty="0">
                <a:latin typeface="Times New Roman"/>
                <a:ea typeface="Times New Roman"/>
                <a:cs typeface="+mj-cs"/>
              </a:rPr>
              <a:t> </a:t>
            </a:r>
            <a:r>
              <a:rPr lang="en-US" sz="4400" dirty="0">
                <a:latin typeface="Times New Roman"/>
                <a:ea typeface="Times New Roman"/>
                <a:cs typeface="+mj-cs"/>
              </a:rPr>
              <a:t>DDRB=0B00001000;</a:t>
            </a:r>
          </a:p>
          <a:p>
            <a:pPr marL="16510" indent="-16510"/>
            <a:r>
              <a:rPr lang="ar-SY" sz="4400" dirty="0">
                <a:latin typeface="Times New Roman"/>
                <a:ea typeface="Times New Roman"/>
                <a:cs typeface="+mj-cs"/>
              </a:rPr>
              <a:t> </a:t>
            </a:r>
            <a:endParaRPr lang="en-US" sz="4400" dirty="0">
              <a:latin typeface="Times New Roman"/>
              <a:ea typeface="Times New Roman"/>
              <a:cs typeface="+mj-cs"/>
            </a:endParaRPr>
          </a:p>
        </p:txBody>
      </p:sp>
      <p:cxnSp>
        <p:nvCxnSpPr>
          <p:cNvPr id="15" name="رابط كسهم مستقيم 14"/>
          <p:cNvCxnSpPr/>
          <p:nvPr/>
        </p:nvCxnSpPr>
        <p:spPr>
          <a:xfrm>
            <a:off x="4716016" y="269806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مستطيل 15"/>
          <p:cNvSpPr/>
          <p:nvPr/>
        </p:nvSpPr>
        <p:spPr>
          <a:xfrm>
            <a:off x="4348030" y="2223740"/>
            <a:ext cx="87204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PB3</a:t>
            </a:r>
            <a:endParaRPr lang="ar-SA" sz="2400" b="1" dirty="0">
              <a:solidFill>
                <a:schemeClr val="tx1"/>
              </a:solidFill>
            </a:endParaRPr>
          </a:p>
        </p:txBody>
      </p:sp>
    </p:spTree>
    <p:extLst>
      <p:ext uri="{BB962C8B-B14F-4D97-AF65-F5344CB8AC3E}">
        <p14:creationId xmlns:p14="http://schemas.microsoft.com/office/powerpoint/2010/main" val="401821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solidFill>
                  <a:prstClr val="black"/>
                </a:solidFill>
                <a:latin typeface="Times New Roman"/>
                <a:ea typeface="Times New Roman"/>
                <a:cs typeface="+mj-cs"/>
              </a:rPr>
              <a:t>مثال 3: برمج </a:t>
            </a:r>
            <a:r>
              <a:rPr lang="en-US" sz="3200" dirty="0">
                <a:solidFill>
                  <a:prstClr val="black"/>
                </a:solidFill>
                <a:latin typeface="Times New Roman"/>
                <a:ea typeface="Times New Roman"/>
                <a:cs typeface="+mj-cs"/>
              </a:rPr>
              <a:t>PORTD</a:t>
            </a:r>
            <a:r>
              <a:rPr lang="ar-SA" sz="3200" dirty="0">
                <a:solidFill>
                  <a:prstClr val="black"/>
                </a:solidFill>
                <a:latin typeface="Times New Roman"/>
                <a:ea typeface="Times New Roman"/>
                <a:cs typeface="+mj-cs"/>
              </a:rPr>
              <a:t> لتعمل أقطابه كمداخل وقم بالقراء ة هذه المداخل.</a:t>
            </a:r>
            <a:endParaRPr lang="en-US" sz="3200" dirty="0">
              <a:solidFill>
                <a:prstClr val="black"/>
              </a:solidFill>
              <a:latin typeface="Times New Roman"/>
              <a:ea typeface="Times New Roman"/>
              <a:cs typeface="+mj-cs"/>
            </a:endParaRPr>
          </a:p>
          <a:p>
            <a:pPr marL="16510" indent="-16510" algn="l"/>
            <a:r>
              <a:rPr lang="en-US" sz="3200" dirty="0">
                <a:solidFill>
                  <a:prstClr val="black"/>
                </a:solidFill>
                <a:latin typeface="Times New Roman"/>
                <a:ea typeface="Times New Roman"/>
                <a:cs typeface="+mj-cs"/>
              </a:rPr>
              <a:t>unsigned Short </a:t>
            </a:r>
            <a:r>
              <a:rPr lang="en-US" sz="3200" dirty="0" err="1">
                <a:solidFill>
                  <a:prstClr val="black"/>
                </a:solidFill>
                <a:latin typeface="Times New Roman"/>
                <a:ea typeface="Times New Roman"/>
                <a:cs typeface="+mj-cs"/>
              </a:rPr>
              <a:t>int</a:t>
            </a:r>
            <a:r>
              <a:rPr lang="en-US" sz="3200" dirty="0">
                <a:solidFill>
                  <a:prstClr val="black"/>
                </a:solidFill>
                <a:latin typeface="Times New Roman"/>
                <a:ea typeface="Times New Roman"/>
                <a:cs typeface="+mj-cs"/>
              </a:rPr>
              <a:t> x;</a:t>
            </a:r>
          </a:p>
          <a:p>
            <a:pPr marL="16510" indent="-16510" algn="l"/>
            <a:r>
              <a:rPr lang="en-US" sz="3200" dirty="0">
                <a:solidFill>
                  <a:prstClr val="black"/>
                </a:solidFill>
                <a:latin typeface="Times New Roman"/>
                <a:ea typeface="Times New Roman"/>
                <a:cs typeface="+mj-cs"/>
              </a:rPr>
              <a:t>DDRD=0b0000000;</a:t>
            </a:r>
          </a:p>
          <a:p>
            <a:pPr algn="l"/>
            <a:r>
              <a:rPr lang="en-US" sz="3200" dirty="0">
                <a:solidFill>
                  <a:prstClr val="black"/>
                </a:solidFill>
                <a:latin typeface="Times New Roman"/>
                <a:ea typeface="Times New Roman"/>
                <a:cs typeface="+mj-cs"/>
              </a:rPr>
              <a:t>X=PIND</a:t>
            </a:r>
          </a:p>
          <a:p>
            <a:pPr marL="16510" indent="-16510"/>
            <a:r>
              <a:rPr lang="ar-SA" sz="3200" dirty="0">
                <a:latin typeface="Times New Roman"/>
                <a:ea typeface="Times New Roman"/>
                <a:cs typeface="+mj-cs"/>
              </a:rPr>
              <a:t>مثال 4:  برمج القطب  </a:t>
            </a:r>
            <a:r>
              <a:rPr lang="en-US" sz="3200" dirty="0">
                <a:latin typeface="Times New Roman"/>
                <a:ea typeface="Times New Roman"/>
                <a:cs typeface="+mj-cs"/>
              </a:rPr>
              <a:t>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كمخرج  واجعله في حالة </a:t>
            </a:r>
            <a:r>
              <a:rPr lang="en-US" sz="3200" dirty="0">
                <a:latin typeface="Times New Roman"/>
                <a:ea typeface="Times New Roman"/>
                <a:cs typeface="+mj-cs"/>
              </a:rPr>
              <a:t>1 Logic</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0=1;</a:t>
            </a:r>
          </a:p>
          <a:p>
            <a:pPr marL="16510" indent="-16510" algn="l"/>
            <a:r>
              <a:rPr lang="en-US" sz="3200" dirty="0">
                <a:latin typeface="Times New Roman"/>
                <a:ea typeface="Times New Roman"/>
                <a:cs typeface="+mj-cs"/>
              </a:rPr>
              <a:t>PORTC. 0=1;</a:t>
            </a:r>
          </a:p>
          <a:p>
            <a:pPr algn="l"/>
            <a:endParaRPr lang="ar-SA" sz="3200" dirty="0">
              <a:solidFill>
                <a:prstClr val="black"/>
              </a:solidFill>
              <a:cs typeface="+mj-cs"/>
            </a:endParaRPr>
          </a:p>
        </p:txBody>
      </p:sp>
    </p:spTree>
    <p:extLst>
      <p:ext uri="{BB962C8B-B14F-4D97-AF65-F5344CB8AC3E}">
        <p14:creationId xmlns:p14="http://schemas.microsoft.com/office/powerpoint/2010/main" val="241395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5:  برمج القطب </a:t>
            </a:r>
            <a:r>
              <a:rPr lang="en-US" sz="3200" dirty="0">
                <a:latin typeface="Times New Roman"/>
                <a:ea typeface="Times New Roman"/>
                <a:cs typeface="+mj-cs"/>
              </a:rPr>
              <a:t> 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كمدخل  و اخرج حالته على القطب </a:t>
            </a:r>
            <a:r>
              <a:rPr lang="en-US" sz="3200" dirty="0">
                <a:latin typeface="Times New Roman"/>
                <a:ea typeface="Times New Roman"/>
                <a:cs typeface="+mj-cs"/>
              </a:rPr>
              <a:t>PB0</a:t>
            </a:r>
            <a:r>
              <a:rPr lang="ar-SA" sz="3200" dirty="0">
                <a:latin typeface="Times New Roman"/>
                <a:ea typeface="Times New Roman"/>
                <a:cs typeface="+mj-cs"/>
              </a:rPr>
              <a:t>.</a:t>
            </a:r>
            <a:endParaRPr lang="en-US" sz="3200" dirty="0">
              <a:latin typeface="Times New Roman"/>
              <a:ea typeface="Times New Roman"/>
              <a:cs typeface="+mj-cs"/>
            </a:endParaRPr>
          </a:p>
          <a:p>
            <a:pPr algn="l"/>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0=0;</a:t>
            </a:r>
          </a:p>
          <a:p>
            <a:pPr marL="16510" indent="-16510" algn="l"/>
            <a:r>
              <a:rPr lang="en-US" sz="3200" dirty="0">
                <a:latin typeface="Times New Roman"/>
                <a:ea typeface="Times New Roman"/>
                <a:cs typeface="+mj-cs"/>
              </a:rPr>
              <a:t>DDRB. 0=1;</a:t>
            </a:r>
          </a:p>
          <a:p>
            <a:pPr marL="16510" indent="-16510" algn="l"/>
            <a:r>
              <a:rPr lang="en-US" sz="3200" dirty="0">
                <a:latin typeface="Times New Roman"/>
                <a:ea typeface="Times New Roman"/>
                <a:cs typeface="+mj-cs"/>
              </a:rPr>
              <a:t>PORTB. 0=PINC. 0;</a:t>
            </a:r>
          </a:p>
          <a:p>
            <a:endParaRPr lang="ar-SA" sz="3200" dirty="0">
              <a:solidFill>
                <a:srgbClr val="FF0000"/>
              </a:solidFill>
              <a:cs typeface="+mj-cs"/>
            </a:endParaRPr>
          </a:p>
          <a:p>
            <a:endParaRPr lang="ar-SA" sz="3200" dirty="0">
              <a:solidFill>
                <a:srgbClr val="FF0000"/>
              </a:solidFill>
              <a:cs typeface="+mj-cs"/>
            </a:endParaRPr>
          </a:p>
          <a:p>
            <a:r>
              <a:rPr lang="ar-SA" sz="3200" b="1" dirty="0">
                <a:solidFill>
                  <a:srgbClr val="FF0000"/>
                </a:solidFill>
                <a:cs typeface="+mj-cs"/>
              </a:rPr>
              <a:t>ملاحظة هامة</a:t>
            </a:r>
            <a:r>
              <a:rPr lang="ar-SA" sz="3200" b="1" dirty="0">
                <a:solidFill>
                  <a:prstClr val="black"/>
                </a:solidFill>
                <a:cs typeface="+mj-cs"/>
              </a:rPr>
              <a:t>: </a:t>
            </a:r>
            <a:r>
              <a:rPr lang="ar-SA" sz="3200" b="1" dirty="0">
                <a:solidFill>
                  <a:srgbClr val="00B0F0"/>
                </a:solidFill>
                <a:cs typeface="+mj-cs"/>
              </a:rPr>
              <a:t>بشكل افتراضي </a:t>
            </a:r>
            <a:r>
              <a:rPr lang="en-US" sz="3200" b="1" dirty="0">
                <a:solidFill>
                  <a:srgbClr val="00B0F0"/>
                </a:solidFill>
                <a:cs typeface="+mj-cs"/>
              </a:rPr>
              <a:t>PORTS</a:t>
            </a:r>
            <a:r>
              <a:rPr lang="ar-SA" sz="3200" b="1" dirty="0">
                <a:solidFill>
                  <a:srgbClr val="00B0F0"/>
                </a:solidFill>
                <a:cs typeface="+mj-cs"/>
              </a:rPr>
              <a:t> في </a:t>
            </a:r>
            <a:r>
              <a:rPr lang="en-US" sz="3200" b="1" dirty="0">
                <a:solidFill>
                  <a:srgbClr val="00B0F0"/>
                </a:solidFill>
                <a:cs typeface="+mj-cs"/>
              </a:rPr>
              <a:t>AVR</a:t>
            </a:r>
            <a:r>
              <a:rPr lang="ar-SA" sz="3200" b="1" dirty="0">
                <a:solidFill>
                  <a:srgbClr val="00B0F0"/>
                </a:solidFill>
                <a:cs typeface="+mj-cs"/>
              </a:rPr>
              <a:t> دخل.</a:t>
            </a:r>
          </a:p>
        </p:txBody>
      </p:sp>
    </p:spTree>
    <p:extLst>
      <p:ext uri="{BB962C8B-B14F-4D97-AF65-F5344CB8AC3E}">
        <p14:creationId xmlns:p14="http://schemas.microsoft.com/office/powerpoint/2010/main" val="129734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916832"/>
            <a:ext cx="8712968" cy="4031873"/>
          </a:xfrm>
          <a:prstGeom prst="rect">
            <a:avLst/>
          </a:prstGeom>
        </p:spPr>
        <p:txBody>
          <a:bodyPr wrap="square">
            <a:spAutoFit/>
          </a:bodyPr>
          <a:lstStyle/>
          <a:p>
            <a:pPr marL="457200" lvl="0" indent="-457200">
              <a:buFont typeface="Arial" pitchFamily="34" charset="0"/>
              <a:buChar char="•"/>
            </a:pPr>
            <a:r>
              <a:rPr lang="ar-SY" sz="3200" dirty="0">
                <a:cs typeface="+mj-cs"/>
              </a:rPr>
              <a:t>وحدة المعالجة المركزية</a:t>
            </a:r>
            <a:r>
              <a:rPr lang="ar-SA" sz="3200" dirty="0">
                <a:cs typeface="+mj-cs"/>
              </a:rPr>
              <a:t>  </a:t>
            </a:r>
            <a:r>
              <a:rPr lang="en-US" sz="3200" dirty="0">
                <a:cs typeface="+mj-cs"/>
              </a:rPr>
              <a:t>CPU</a:t>
            </a:r>
            <a:r>
              <a:rPr lang="ar-SA" sz="3200" dirty="0">
                <a:cs typeface="+mj-cs"/>
              </a:rPr>
              <a:t>.</a:t>
            </a:r>
          </a:p>
          <a:p>
            <a:pPr marL="457200" lvl="0" indent="-457200">
              <a:buFont typeface="Arial" pitchFamily="34" charset="0"/>
              <a:buChar char="•"/>
            </a:pPr>
            <a:endParaRPr lang="en-US" sz="3200" dirty="0">
              <a:cs typeface="+mj-cs"/>
            </a:endParaRPr>
          </a:p>
          <a:p>
            <a:pPr marL="457200" indent="-457200">
              <a:buFont typeface="Arial" pitchFamily="34" charset="0"/>
              <a:buChar char="•"/>
            </a:pPr>
            <a:r>
              <a:rPr lang="ar-SY" sz="3200" dirty="0">
                <a:cs typeface="+mj-cs"/>
              </a:rPr>
              <a:t>ذاكرة </a:t>
            </a:r>
            <a:r>
              <a:rPr lang="en-US" sz="3200" dirty="0">
                <a:cs typeface="+mj-cs"/>
              </a:rPr>
              <a:t>ROM</a:t>
            </a:r>
            <a:r>
              <a:rPr lang="ar-SY" sz="3200" dirty="0">
                <a:cs typeface="+mj-cs"/>
              </a:rPr>
              <a:t> لحفظ برنامج تشغيل المتحكم </a:t>
            </a:r>
            <a:r>
              <a:rPr lang="en-US" sz="3200" dirty="0">
                <a:cs typeface="+mj-cs"/>
              </a:rPr>
              <a:t>(Program Memory)</a:t>
            </a:r>
          </a:p>
          <a:p>
            <a:pPr marL="457200" lvl="0" indent="-457200">
              <a:buFont typeface="Arial" pitchFamily="34" charset="0"/>
              <a:buChar char="•"/>
            </a:pPr>
            <a:endParaRPr lang="ar-SA" sz="3200" dirty="0">
              <a:cs typeface="+mj-cs"/>
            </a:endParaRPr>
          </a:p>
          <a:p>
            <a:pPr marL="457200" lvl="0" indent="-457200">
              <a:buFont typeface="Arial" pitchFamily="34" charset="0"/>
              <a:buChar char="•"/>
            </a:pPr>
            <a:r>
              <a:rPr lang="ar-SY" sz="3200" dirty="0">
                <a:cs typeface="+mj-cs"/>
              </a:rPr>
              <a:t>ذاكرة </a:t>
            </a:r>
            <a:r>
              <a:rPr lang="en-US" sz="3200" dirty="0">
                <a:cs typeface="+mj-cs"/>
              </a:rPr>
              <a:t>RAM</a:t>
            </a:r>
            <a:r>
              <a:rPr lang="ar-SY" sz="3200" dirty="0">
                <a:cs typeface="+mj-cs"/>
              </a:rPr>
              <a:t> لحفظ البيانات والتعامل معها </a:t>
            </a:r>
            <a:r>
              <a:rPr lang="en-US" sz="3200" dirty="0">
                <a:cs typeface="+mj-cs"/>
              </a:rPr>
              <a:t>(Data Memory)</a:t>
            </a:r>
            <a:r>
              <a:rPr lang="ar-SA" sz="3200" dirty="0">
                <a:cs typeface="+mj-cs"/>
              </a:rPr>
              <a:t>.</a:t>
            </a:r>
            <a:endParaRPr lang="en-US" sz="3200" dirty="0">
              <a:cs typeface="+mj-cs"/>
            </a:endParaRPr>
          </a:p>
          <a:p>
            <a:pPr marL="457200" lvl="0" indent="-457200">
              <a:buFont typeface="Arial" pitchFamily="34" charset="0"/>
              <a:buChar char="•"/>
            </a:pPr>
            <a:endParaRPr lang="en-US" sz="3200" dirty="0">
              <a:cs typeface="+mj-cs"/>
            </a:endParaRPr>
          </a:p>
          <a:p>
            <a:pPr marL="457200" lvl="0" indent="-457200">
              <a:buFont typeface="Arial" pitchFamily="34" charset="0"/>
              <a:buChar char="•"/>
            </a:pPr>
            <a:r>
              <a:rPr lang="ar-SY" sz="3200" dirty="0">
                <a:cs typeface="+mj-cs"/>
              </a:rPr>
              <a:t>منافذ الدخل و الخرج </a:t>
            </a:r>
            <a:r>
              <a:rPr lang="en-US" sz="3200" dirty="0">
                <a:cs typeface="+mj-cs"/>
              </a:rPr>
              <a:t>(I/O lines)</a:t>
            </a:r>
            <a:r>
              <a:rPr lang="ar-SA" sz="3200" dirty="0">
                <a:cs typeface="+mj-cs"/>
              </a:rPr>
              <a:t>.</a:t>
            </a:r>
            <a:endParaRPr lang="en-US" sz="3200" dirty="0">
              <a:cs typeface="+mj-cs"/>
            </a:endParaRPr>
          </a:p>
        </p:txBody>
      </p:sp>
      <p:sp>
        <p:nvSpPr>
          <p:cNvPr id="4" name="مستطيل 3"/>
          <p:cNvSpPr/>
          <p:nvPr/>
        </p:nvSpPr>
        <p:spPr>
          <a:xfrm>
            <a:off x="1259167" y="836712"/>
            <a:ext cx="7345281" cy="584775"/>
          </a:xfrm>
          <a:prstGeom prst="rect">
            <a:avLst/>
          </a:prstGeom>
        </p:spPr>
        <p:txBody>
          <a:bodyPr wrap="none">
            <a:spAutoFit/>
          </a:bodyPr>
          <a:lstStyle/>
          <a:p>
            <a:r>
              <a:rPr lang="ar-SY" sz="3200" dirty="0">
                <a:solidFill>
                  <a:srgbClr val="FF0000"/>
                </a:solidFill>
              </a:rPr>
              <a:t>يتألف </a:t>
            </a:r>
            <a:r>
              <a:rPr lang="ar-SA" sz="3200" dirty="0">
                <a:solidFill>
                  <a:srgbClr val="FF0000"/>
                </a:solidFill>
              </a:rPr>
              <a:t>أي نظام حاسوبي مصغر</a:t>
            </a:r>
            <a:r>
              <a:rPr lang="ar-SY" sz="3200" dirty="0">
                <a:solidFill>
                  <a:srgbClr val="FF0000"/>
                </a:solidFill>
              </a:rPr>
              <a:t> من وحدات أساسية هي:</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4</a:t>
            </a:fld>
            <a:endParaRPr lang="ar-SA"/>
          </a:p>
        </p:txBody>
      </p:sp>
    </p:spTree>
    <p:extLst>
      <p:ext uri="{BB962C8B-B14F-4D97-AF65-F5344CB8AC3E}">
        <p14:creationId xmlns:p14="http://schemas.microsoft.com/office/powerpoint/2010/main" val="1940084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52203"/>
            <a:ext cx="7560840" cy="1200329"/>
          </a:xfrm>
          <a:prstGeom prst="rect">
            <a:avLst/>
          </a:prstGeom>
        </p:spPr>
        <p:txBody>
          <a:bodyPr wrap="square">
            <a:spAutoFit/>
          </a:bodyPr>
          <a:lstStyle/>
          <a:p>
            <a:r>
              <a:rPr lang="ar-SA" sz="2400" b="1" dirty="0">
                <a:solidFill>
                  <a:schemeClr val="accent1"/>
                </a:solidFill>
                <a:cs typeface="+mj-cs"/>
              </a:rPr>
              <a:t>إن وصل الأحمال مع أقطاب المتحكم يكون بطريقتين:</a:t>
            </a:r>
          </a:p>
          <a:p>
            <a:pPr marL="457200" indent="-457200">
              <a:buFont typeface="+mj-lt"/>
              <a:buAutoNum type="alphaUcPeriod"/>
            </a:pPr>
            <a:r>
              <a:rPr lang="ar-SA" sz="2400" dirty="0">
                <a:cs typeface="+mj-cs"/>
              </a:rPr>
              <a:t>يعمل القطب كمنبع لتيار تشغيل الحمل (</a:t>
            </a:r>
            <a:r>
              <a:rPr lang="en-US" sz="2400" dirty="0">
                <a:cs typeface="+mj-cs"/>
              </a:rPr>
              <a:t>Source</a:t>
            </a:r>
            <a:r>
              <a:rPr lang="ar-SA" sz="2400" dirty="0">
                <a:cs typeface="+mj-cs"/>
              </a:rPr>
              <a:t>)</a:t>
            </a:r>
            <a:r>
              <a:rPr lang="ar-SY" sz="2400" dirty="0">
                <a:cs typeface="+mj-cs"/>
              </a:rPr>
              <a:t>.</a:t>
            </a:r>
            <a:endParaRPr lang="en-US" sz="2400" dirty="0">
              <a:cs typeface="+mj-cs"/>
            </a:endParaRPr>
          </a:p>
          <a:p>
            <a:pPr marL="457200" lvl="0" indent="-457200">
              <a:buFont typeface="+mj-lt"/>
              <a:buAutoNum type="alphaUcPeriod"/>
            </a:pPr>
            <a:r>
              <a:rPr lang="ar-SA" sz="2400" dirty="0">
                <a:cs typeface="+mj-cs"/>
              </a:rPr>
              <a:t>يعمل </a:t>
            </a:r>
            <a:r>
              <a:rPr lang="ar-SY" sz="2400" dirty="0">
                <a:cs typeface="+mj-cs"/>
              </a:rPr>
              <a:t>ا</a:t>
            </a:r>
            <a:r>
              <a:rPr lang="ar-SA" sz="2400" dirty="0">
                <a:cs typeface="+mj-cs"/>
              </a:rPr>
              <a:t>لقطب كمصرف لتيار تشغيل الحمل (</a:t>
            </a:r>
            <a:r>
              <a:rPr lang="en-US" sz="2400" dirty="0">
                <a:cs typeface="+mj-cs"/>
              </a:rPr>
              <a:t>Sink</a:t>
            </a:r>
            <a:r>
              <a:rPr lang="ar-SA" sz="2400" dirty="0">
                <a:cs typeface="+mj-cs"/>
              </a:rPr>
              <a:t>).</a:t>
            </a:r>
            <a:endParaRPr lang="en-US" sz="2400" dirty="0">
              <a:cs typeface="+mj-cs"/>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4" y="2151961"/>
            <a:ext cx="87630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76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41</a:t>
            </a:fld>
            <a:endParaRPr lang="ar-SA">
              <a:solidFill>
                <a:prstClr val="black">
                  <a:tint val="75000"/>
                </a:prstClr>
              </a:solidFill>
            </a:endParaRPr>
          </a:p>
        </p:txBody>
      </p:sp>
      <p:sp>
        <p:nvSpPr>
          <p:cNvPr id="7" name="مستطيل 6"/>
          <p:cNvSpPr/>
          <p:nvPr/>
        </p:nvSpPr>
        <p:spPr>
          <a:xfrm>
            <a:off x="827584" y="966491"/>
            <a:ext cx="7560840" cy="5693866"/>
          </a:xfrm>
          <a:prstGeom prst="rect">
            <a:avLst/>
          </a:prstGeom>
        </p:spPr>
        <p:txBody>
          <a:bodyPr wrap="square">
            <a:spAutoFit/>
          </a:bodyPr>
          <a:lstStyle/>
          <a:p>
            <a:pPr algn="just"/>
            <a:r>
              <a:rPr lang="ar-SA" sz="2800" b="1" dirty="0">
                <a:solidFill>
                  <a:schemeClr val="accent1"/>
                </a:solidFill>
              </a:rPr>
              <a:t>أهم الاعتبارات التي يجب أن تؤخذ بعين الاعتبار عن ربط أقطاب المتحكم إلى الأحمال هو:</a:t>
            </a:r>
          </a:p>
          <a:p>
            <a:pPr marL="457200" indent="-457200" algn="just">
              <a:lnSpc>
                <a:spcPct val="150000"/>
              </a:lnSpc>
              <a:buFont typeface="Wingdings" pitchFamily="2" charset="2"/>
              <a:buChar char="§"/>
            </a:pPr>
            <a:r>
              <a:rPr lang="ar-SA" sz="3200" dirty="0"/>
              <a:t> </a:t>
            </a:r>
            <a:r>
              <a:rPr lang="ar-SA" sz="2800" dirty="0"/>
              <a:t>التيار الأعظمي المستهلك من قطب المتحكم (</a:t>
            </a:r>
            <a:r>
              <a:rPr lang="en-US" sz="2800" dirty="0" err="1"/>
              <a:t>Vcc</a:t>
            </a:r>
            <a:r>
              <a:rPr lang="en-US" sz="2800" dirty="0"/>
              <a:t> to </a:t>
            </a:r>
            <a:r>
              <a:rPr lang="en-US" sz="2800" dirty="0" err="1"/>
              <a:t>Gnd</a:t>
            </a:r>
            <a:r>
              <a:rPr lang="ar-SA" sz="2800" dirty="0"/>
              <a:t>) الذي يمكن سحبه أو تصريفه عن طريق المتحكم بشكل كلي هو </a:t>
            </a:r>
            <a:r>
              <a:rPr lang="en-US" sz="2800" dirty="0"/>
              <a:t>200mA</a:t>
            </a:r>
            <a:r>
              <a:rPr lang="ar-SA" sz="2800" dirty="0"/>
              <a:t> وفق المواصفات الكهربائية لعائلة متحكمات </a:t>
            </a:r>
            <a:r>
              <a:rPr lang="en-US" sz="2800" dirty="0"/>
              <a:t>AVR</a:t>
            </a:r>
            <a:r>
              <a:rPr lang="ar-SA" sz="2800" dirty="0"/>
              <a:t>.</a:t>
            </a:r>
          </a:p>
          <a:p>
            <a:pPr marL="457200" indent="-457200" algn="just">
              <a:lnSpc>
                <a:spcPct val="150000"/>
              </a:lnSpc>
              <a:buFont typeface="Wingdings" pitchFamily="2" charset="2"/>
              <a:buChar char="§"/>
            </a:pPr>
            <a:r>
              <a:rPr lang="ar-SA" sz="2800" dirty="0"/>
              <a:t> وقيمة التيار التي يمكن سحبها أو تصريفها لقطب خرج من أقطاب المتحكم تتراوح عادة من </a:t>
            </a:r>
            <a:r>
              <a:rPr lang="en-US" sz="2800" dirty="0"/>
              <a:t>20~40mA</a:t>
            </a:r>
            <a:r>
              <a:rPr lang="ar-SA" sz="2800" dirty="0"/>
              <a:t> حسب المواصفات الكهربائية للمتحكم المصغر </a:t>
            </a:r>
            <a:r>
              <a:rPr lang="en-US" sz="2800" dirty="0"/>
              <a:t>AVR</a:t>
            </a:r>
            <a:r>
              <a:rPr lang="ar-SA" sz="2800" dirty="0"/>
              <a:t>.</a:t>
            </a:r>
          </a:p>
        </p:txBody>
      </p:sp>
    </p:spTree>
    <p:extLst>
      <p:ext uri="{BB962C8B-B14F-4D97-AF65-F5344CB8AC3E}">
        <p14:creationId xmlns:p14="http://schemas.microsoft.com/office/powerpoint/2010/main" val="338143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91836" y="236836"/>
            <a:ext cx="8326317" cy="707886"/>
          </a:xfrm>
          <a:prstGeom prst="rect">
            <a:avLst/>
          </a:prstGeom>
        </p:spPr>
        <p:txBody>
          <a:bodyPr wrap="none">
            <a:spAutoFit/>
          </a:bodyPr>
          <a:lstStyle/>
          <a:p>
            <a:r>
              <a:rPr lang="ar-SA" sz="4000" b="1" dirty="0">
                <a:solidFill>
                  <a:srgbClr val="FF0000"/>
                </a:solidFill>
              </a:rPr>
              <a:t>ربط المفاتيح وكباسات اللحظية مع مداخل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13314" name="Picture 2" descr="C:\Users\shift\Desktop\my work\COURSE MICRO\applications\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68" y="940133"/>
            <a:ext cx="7499003" cy="5492134"/>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888768" y="1124744"/>
            <a:ext cx="3323192" cy="2592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4788024" y="1093912"/>
            <a:ext cx="3323192" cy="2407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3501009"/>
            <a:ext cx="7605229" cy="2931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6718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43830"/>
            <a:ext cx="7272808" cy="2554545"/>
          </a:xfrm>
          <a:prstGeom prst="rect">
            <a:avLst/>
          </a:prstGeom>
        </p:spPr>
        <p:txBody>
          <a:bodyPr wrap="square">
            <a:spAutoFit/>
          </a:bodyPr>
          <a:lstStyle/>
          <a:p>
            <a:pPr marL="16510" indent="-16510" algn="just"/>
            <a:r>
              <a:rPr lang="ar-SA" sz="3200" dirty="0">
                <a:latin typeface="Times New Roman"/>
                <a:ea typeface="Times New Roman"/>
                <a:cs typeface="+mj-cs"/>
              </a:rPr>
              <a:t>يمتلك كل قطب </a:t>
            </a:r>
            <a:r>
              <a:rPr lang="en-US" sz="3200" dirty="0" err="1">
                <a:latin typeface="Times New Roman"/>
                <a:ea typeface="Times New Roman"/>
                <a:cs typeface="+mj-cs"/>
              </a:rPr>
              <a:t>Pxy</a:t>
            </a:r>
            <a:r>
              <a:rPr lang="ar-SA" sz="3200" dirty="0">
                <a:latin typeface="Times New Roman"/>
                <a:ea typeface="Times New Roman"/>
                <a:cs typeface="+mj-cs"/>
              </a:rPr>
              <a:t> من </a:t>
            </a:r>
            <a:r>
              <a:rPr lang="en-US" sz="3200" dirty="0">
                <a:latin typeface="Times New Roman"/>
                <a:ea typeface="Times New Roman"/>
                <a:cs typeface="+mj-cs"/>
              </a:rPr>
              <a:t>PORTS</a:t>
            </a:r>
            <a:r>
              <a:rPr lang="ar-SA" sz="3200" dirty="0">
                <a:latin typeface="Times New Roman"/>
                <a:ea typeface="Times New Roman"/>
                <a:cs typeface="+mj-cs"/>
              </a:rPr>
              <a:t> في عائلة </a:t>
            </a:r>
            <a:r>
              <a:rPr lang="en-US" sz="3200" dirty="0">
                <a:latin typeface="Times New Roman"/>
                <a:ea typeface="Times New Roman"/>
                <a:cs typeface="+mj-cs"/>
              </a:rPr>
              <a:t>AVR</a:t>
            </a:r>
            <a:r>
              <a:rPr lang="ar-SA" sz="3200" dirty="0">
                <a:latin typeface="Times New Roman"/>
                <a:ea typeface="Times New Roman"/>
                <a:cs typeface="+mj-cs"/>
              </a:rPr>
              <a:t> مقاومة رفع داخلية يمكن تفعيلها عندما يعمل القطب كدخل  عن طريق المسجل </a:t>
            </a:r>
            <a:r>
              <a:rPr lang="en-US" sz="3200" dirty="0">
                <a:latin typeface="Times New Roman"/>
                <a:ea typeface="Times New Roman"/>
                <a:cs typeface="+mj-cs"/>
              </a:rPr>
              <a:t>PORTX</a:t>
            </a:r>
            <a:r>
              <a:rPr lang="ar-SA" sz="3200" dirty="0">
                <a:latin typeface="Times New Roman"/>
                <a:ea typeface="Times New Roman"/>
                <a:cs typeface="+mj-cs"/>
              </a:rPr>
              <a:t> وفق التالي:</a:t>
            </a:r>
          </a:p>
          <a:p>
            <a:pPr marL="16510" indent="-16510" algn="l" rtl="0"/>
            <a:r>
              <a:rPr lang="en-US" sz="3200" dirty="0"/>
              <a:t>DDRX BIT=0</a:t>
            </a:r>
          </a:p>
          <a:p>
            <a:pPr marL="16510" indent="-16510" algn="l" rtl="0"/>
            <a:r>
              <a:rPr lang="en-US" sz="3200" dirty="0"/>
              <a:t>PORTX BIT=1</a:t>
            </a:r>
            <a:endParaRPr lang="ar-SA" sz="3200" b="1" dirty="0">
              <a:solidFill>
                <a:srgbClr val="00B0F0"/>
              </a:solidFill>
              <a:cs typeface="+mj-cs"/>
            </a:endParaRPr>
          </a:p>
        </p:txBody>
      </p:sp>
      <p:pic>
        <p:nvPicPr>
          <p:cNvPr id="14338" name="Picture 2" descr="C:\Users\shift\Desktop\my work\COURSE MICRO\applications\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783755"/>
            <a:ext cx="4464496" cy="334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252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1:  برمج القطب </a:t>
            </a:r>
            <a:r>
              <a:rPr lang="en-US" sz="3200" dirty="0">
                <a:latin typeface="Times New Roman"/>
                <a:ea typeface="Times New Roman"/>
                <a:cs typeface="+mj-cs"/>
              </a:rPr>
              <a:t> PD0</a:t>
            </a:r>
            <a:r>
              <a:rPr lang="ar-SA" sz="3200" dirty="0">
                <a:latin typeface="Times New Roman"/>
                <a:ea typeface="Times New Roman"/>
                <a:cs typeface="+mj-cs"/>
              </a:rPr>
              <a:t> في المنفذ </a:t>
            </a:r>
            <a:r>
              <a:rPr lang="en-US" sz="3200" dirty="0">
                <a:latin typeface="Times New Roman"/>
                <a:ea typeface="Times New Roman"/>
                <a:cs typeface="+mj-cs"/>
              </a:rPr>
              <a:t>PORTD</a:t>
            </a:r>
            <a:r>
              <a:rPr lang="ar-SA" sz="3200" dirty="0">
                <a:latin typeface="Times New Roman"/>
                <a:ea typeface="Times New Roman"/>
                <a:cs typeface="+mj-cs"/>
              </a:rPr>
              <a:t> كمدخل  وفعل مقاومته الرفع الداخلية </a:t>
            </a:r>
            <a:r>
              <a:rPr lang="en-US" sz="3200" dirty="0">
                <a:latin typeface="Times New Roman"/>
                <a:ea typeface="Times New Roman"/>
                <a:cs typeface="+mj-cs"/>
              </a:rPr>
              <a:t>RUP</a:t>
            </a:r>
            <a:r>
              <a:rPr lang="ar-SA" sz="3200" dirty="0">
                <a:latin typeface="Times New Roman"/>
                <a:ea typeface="Times New Roman"/>
                <a:cs typeface="+mj-cs"/>
              </a:rPr>
              <a:t>.</a:t>
            </a:r>
            <a:r>
              <a:rPr lang="en-US" sz="3200" dirty="0">
                <a:latin typeface="Times New Roman"/>
                <a:ea typeface="Times New Roman"/>
                <a:cs typeface="+mj-cs"/>
              </a:rPr>
              <a:t> </a:t>
            </a:r>
          </a:p>
          <a:p>
            <a:pPr marL="16510" indent="-16510" algn="l"/>
            <a:r>
              <a:rPr lang="en-US" sz="3200" dirty="0">
                <a:latin typeface="Times New Roman"/>
                <a:ea typeface="Times New Roman"/>
                <a:cs typeface="+mj-cs"/>
              </a:rPr>
              <a:t>DDRD. 0=0;</a:t>
            </a:r>
          </a:p>
          <a:p>
            <a:pPr marL="16510" indent="-16510" algn="l"/>
            <a:r>
              <a:rPr lang="en-US" sz="3200" dirty="0">
                <a:latin typeface="Times New Roman"/>
                <a:ea typeface="Times New Roman"/>
                <a:cs typeface="+mj-cs"/>
              </a:rPr>
              <a:t>PORTD. 0=1;</a:t>
            </a:r>
            <a:endParaRPr lang="ar-SA" sz="3200" dirty="0">
              <a:solidFill>
                <a:srgbClr val="FF0000"/>
              </a:solidFill>
              <a:cs typeface="+mj-cs"/>
            </a:endParaRPr>
          </a:p>
          <a:p>
            <a:pPr marL="16510" lvl="0" indent="-16510"/>
            <a:endParaRPr lang="ar-SA" sz="3200" dirty="0">
              <a:solidFill>
                <a:prstClr val="black"/>
              </a:solidFill>
              <a:latin typeface="Times New Roman"/>
              <a:ea typeface="Times New Roman"/>
              <a:cs typeface="Times New Roman"/>
            </a:endParaRPr>
          </a:p>
          <a:p>
            <a:pPr marL="16510" lvl="0" indent="-16510"/>
            <a:r>
              <a:rPr lang="ar-SA" sz="3200" dirty="0">
                <a:solidFill>
                  <a:prstClr val="black"/>
                </a:solidFill>
                <a:latin typeface="Times New Roman"/>
                <a:ea typeface="Times New Roman"/>
                <a:cs typeface="Times New Roman"/>
              </a:rPr>
              <a:t>مثال 2:  برمج االمنفذ </a:t>
            </a:r>
            <a:r>
              <a:rPr lang="en-US" sz="3200" dirty="0">
                <a:solidFill>
                  <a:prstClr val="black"/>
                </a:solidFill>
                <a:latin typeface="Times New Roman"/>
                <a:ea typeface="Times New Roman"/>
              </a:rPr>
              <a:t> PORTC</a:t>
            </a:r>
            <a:r>
              <a:rPr lang="ar-SA" sz="3200" dirty="0">
                <a:solidFill>
                  <a:prstClr val="black"/>
                </a:solidFill>
                <a:latin typeface="Times New Roman"/>
                <a:ea typeface="Times New Roman"/>
                <a:cs typeface="Times New Roman"/>
              </a:rPr>
              <a:t> كي تعمل أقطابه كدخل وفعل مقاومة الرفع الداخلية </a:t>
            </a:r>
            <a:r>
              <a:rPr lang="en-US" sz="3200" dirty="0">
                <a:solidFill>
                  <a:prstClr val="black"/>
                </a:solidFill>
                <a:latin typeface="Times New Roman"/>
                <a:ea typeface="Times New Roman"/>
                <a:cs typeface="Times New Roman"/>
              </a:rPr>
              <a:t>RUP</a:t>
            </a:r>
            <a:r>
              <a:rPr lang="ar-SA" sz="3200" dirty="0">
                <a:solidFill>
                  <a:prstClr val="black"/>
                </a:solidFill>
                <a:latin typeface="Times New Roman"/>
                <a:ea typeface="Times New Roman"/>
                <a:cs typeface="Times New Roman"/>
              </a:rPr>
              <a:t>  لكل قطب.</a:t>
            </a:r>
            <a:endParaRPr lang="en-US" sz="3200" dirty="0">
              <a:solidFill>
                <a:prstClr val="black"/>
              </a:solidFill>
              <a:latin typeface="Times New Roman"/>
              <a:ea typeface="Times New Roman"/>
            </a:endParaRPr>
          </a:p>
          <a:p>
            <a:pPr marL="16510" lvl="0" indent="-16510" algn="l"/>
            <a:r>
              <a:rPr lang="en-US" sz="3200" dirty="0">
                <a:solidFill>
                  <a:prstClr val="black"/>
                </a:solidFill>
                <a:latin typeface="Times New Roman"/>
                <a:ea typeface="Times New Roman"/>
              </a:rPr>
              <a:t>DDRC=0B00000000;</a:t>
            </a:r>
          </a:p>
          <a:p>
            <a:pPr marL="16510" lvl="0" indent="-16510" algn="l"/>
            <a:r>
              <a:rPr lang="en-US" sz="3200" dirty="0">
                <a:solidFill>
                  <a:prstClr val="black"/>
                </a:solidFill>
                <a:latin typeface="Times New Roman"/>
                <a:ea typeface="Times New Roman"/>
              </a:rPr>
              <a:t>PORTC=0B11111111;</a:t>
            </a:r>
            <a:endParaRPr lang="ar-SA" sz="3200" b="1" dirty="0">
              <a:solidFill>
                <a:srgbClr val="00B0F0"/>
              </a:solidFill>
              <a:cs typeface="+mj-cs"/>
            </a:endParaRPr>
          </a:p>
        </p:txBody>
      </p:sp>
      <p:sp>
        <p:nvSpPr>
          <p:cNvPr id="8" name="مستطيل 7"/>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Tree>
    <p:extLst>
      <p:ext uri="{BB962C8B-B14F-4D97-AF65-F5344CB8AC3E}">
        <p14:creationId xmlns:p14="http://schemas.microsoft.com/office/powerpoint/2010/main" val="2536025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319838"/>
            <a:ext cx="8158738" cy="646331"/>
          </a:xfrm>
          <a:prstGeom prst="rect">
            <a:avLst/>
          </a:prstGeom>
        </p:spPr>
        <p:txBody>
          <a:bodyPr wrap="square">
            <a:spAutoFit/>
          </a:bodyPr>
          <a:lstStyle/>
          <a:p>
            <a:pPr algn="ctr"/>
            <a:r>
              <a:rPr lang="en-US" sz="3600" b="1" dirty="0">
                <a:solidFill>
                  <a:srgbClr val="FF0000"/>
                </a:solidFill>
              </a:rPr>
              <a:t>Interfacing Microcontrollers</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45</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solidFill>
                  <a:srgbClr val="FF0000"/>
                </a:solidFill>
                <a:cs typeface="+mj-cs"/>
              </a:rPr>
              <a:t>يجب</a:t>
            </a:r>
            <a:r>
              <a:rPr lang="ar-SY" sz="2400" dirty="0">
                <a:cs typeface="+mj-cs"/>
              </a:rPr>
              <a:t> على جميع الطلاب الاطلاع على محاضرة </a:t>
            </a:r>
            <a:r>
              <a:rPr lang="en-US" sz="2400" dirty="0">
                <a:cs typeface="+mj-cs"/>
              </a:rPr>
              <a:t>Interfacing Microcontrollers</a:t>
            </a:r>
            <a:r>
              <a:rPr lang="ar-SY" sz="2400" dirty="0">
                <a:cs typeface="+mj-cs"/>
              </a:rPr>
              <a:t> للدكتور وليد بليد. الملف </a:t>
            </a:r>
            <a:r>
              <a:rPr lang="ar-SY" sz="2400" dirty="0"/>
              <a:t>موجود على موقع المقرر على المسار</a:t>
            </a:r>
            <a:r>
              <a:rPr lang="ar-SY" sz="2400" dirty="0">
                <a:cs typeface="+mj-cs"/>
              </a:rPr>
              <a:t>:</a:t>
            </a:r>
            <a:endParaRPr lang="en-US" sz="2400" dirty="0">
              <a:cs typeface="+mj-cs"/>
            </a:endParaRPr>
          </a:p>
          <a:p>
            <a:pPr algn="just"/>
            <a:endParaRPr lang="ar-SY" sz="2400" dirty="0">
              <a:cs typeface="+mj-cs"/>
            </a:endParaRPr>
          </a:p>
          <a:p>
            <a:pPr algn="ctr"/>
            <a:r>
              <a:rPr lang="en-US" sz="2400" dirty="0">
                <a:solidFill>
                  <a:srgbClr val="FF0000"/>
                </a:solidFill>
                <a:cs typeface="+mj-cs"/>
              </a:rPr>
              <a:t>\Resources\Interfacing Microcontroller.ppt</a:t>
            </a:r>
          </a:p>
        </p:txBody>
      </p:sp>
      <p:pic>
        <p:nvPicPr>
          <p:cNvPr id="4" name="Picture 3">
            <a:extLst>
              <a:ext uri="{FF2B5EF4-FFF2-40B4-BE49-F238E27FC236}">
                <a16:creationId xmlns:a16="http://schemas.microsoft.com/office/drawing/2014/main" id="{8A0FB970-BB3F-47F2-BA35-6A59044087E9}"/>
              </a:ext>
            </a:extLst>
          </p:cNvPr>
          <p:cNvPicPr>
            <a:picLocks noChangeAspect="1"/>
          </p:cNvPicPr>
          <p:nvPr/>
        </p:nvPicPr>
        <p:blipFill>
          <a:blip r:embed="rId2"/>
          <a:stretch>
            <a:fillRect/>
          </a:stretch>
        </p:blipFill>
        <p:spPr>
          <a:xfrm>
            <a:off x="787087" y="3200400"/>
            <a:ext cx="7620000" cy="3064610"/>
          </a:xfrm>
          <a:prstGeom prst="rect">
            <a:avLst/>
          </a:prstGeom>
        </p:spPr>
      </p:pic>
    </p:spTree>
    <p:extLst>
      <p:ext uri="{BB962C8B-B14F-4D97-AF65-F5344CB8AC3E}">
        <p14:creationId xmlns:p14="http://schemas.microsoft.com/office/powerpoint/2010/main" val="1610956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411760" y="222549"/>
            <a:ext cx="4056175" cy="769441"/>
          </a:xfrm>
          <a:prstGeom prst="rect">
            <a:avLst/>
          </a:prstGeom>
        </p:spPr>
        <p:txBody>
          <a:bodyPr wrap="none">
            <a:spAutoFit/>
          </a:bodyPr>
          <a:lstStyle/>
          <a:p>
            <a:r>
              <a:rPr lang="ar-SA" sz="4400" b="1" dirty="0">
                <a:solidFill>
                  <a:srgbClr val="FF0000"/>
                </a:solidFill>
              </a:rPr>
              <a:t>المتحكم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337" y="991989"/>
            <a:ext cx="5524500" cy="545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076056" y="1137320"/>
            <a:ext cx="93610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2699792" y="1124744"/>
            <a:ext cx="936104" cy="208823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2699792" y="4149080"/>
            <a:ext cx="936104" cy="20882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5090318" y="5949280"/>
            <a:ext cx="921842"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5072037" y="3861048"/>
            <a:ext cx="936104" cy="2088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4260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93757"/>
          </a:xfrm>
          <a:prstGeom prst="rect">
            <a:avLst/>
          </a:prstGeom>
        </p:spPr>
        <p:txBody>
          <a:bodyPr wrap="square">
            <a:spAutoFit/>
          </a:bodyPr>
          <a:lstStyle/>
          <a:p>
            <a:pPr algn="l"/>
            <a:r>
              <a:rPr lang="en-US" sz="2600" dirty="0">
                <a:solidFill>
                  <a:srgbClr val="0091FF"/>
                </a:solidFill>
                <a:latin typeface="ArialMT"/>
              </a:rPr>
              <a:t>̶  </a:t>
            </a:r>
            <a:r>
              <a:rPr lang="en-US" sz="2600" dirty="0">
                <a:solidFill>
                  <a:srgbClr val="000000"/>
                </a:solidFill>
                <a:latin typeface="ArialMT"/>
              </a:rPr>
              <a:t>16KBytes of In-System Self-programmable Flash program memory.</a:t>
            </a:r>
          </a:p>
          <a:p>
            <a:pPr algn="l"/>
            <a:r>
              <a:rPr lang="en-US" sz="2600" dirty="0">
                <a:solidFill>
                  <a:srgbClr val="0091FF"/>
                </a:solidFill>
                <a:latin typeface="ArialMT"/>
              </a:rPr>
              <a:t>̶  </a:t>
            </a:r>
            <a:r>
              <a:rPr lang="en-US" sz="2600" dirty="0">
                <a:solidFill>
                  <a:srgbClr val="000000"/>
                </a:solidFill>
                <a:latin typeface="ArialMT"/>
              </a:rPr>
              <a:t>512Bytes EEPROM.</a:t>
            </a:r>
          </a:p>
          <a:p>
            <a:pPr algn="l"/>
            <a:r>
              <a:rPr lang="en-US" sz="2600" dirty="0">
                <a:solidFill>
                  <a:srgbClr val="0091FF"/>
                </a:solidFill>
                <a:latin typeface="ArialMT"/>
              </a:rPr>
              <a:t>̶  </a:t>
            </a:r>
            <a:r>
              <a:rPr lang="en-US" sz="2600" dirty="0">
                <a:solidFill>
                  <a:srgbClr val="000000"/>
                </a:solidFill>
                <a:latin typeface="ArialMT"/>
              </a:rPr>
              <a:t>1KByte Internal SRAM.</a:t>
            </a:r>
          </a:p>
          <a:p>
            <a:pPr algn="l"/>
            <a:r>
              <a:rPr lang="en-US" sz="2600" dirty="0">
                <a:solidFill>
                  <a:srgbClr val="0091FF"/>
                </a:solidFill>
                <a:latin typeface="ArialMT"/>
              </a:rPr>
              <a:t>̶  </a:t>
            </a:r>
            <a:r>
              <a:rPr lang="en-US" sz="2600" dirty="0">
                <a:solidFill>
                  <a:srgbClr val="000000"/>
                </a:solidFill>
                <a:latin typeface="ArialMT"/>
              </a:rPr>
              <a:t>Write/Erase Cycles: 10,000 Flash/100,000 EEPROM.</a:t>
            </a:r>
          </a:p>
          <a:p>
            <a:pPr algn="l"/>
            <a:r>
              <a:rPr lang="en-US" sz="2600" dirty="0">
                <a:solidFill>
                  <a:srgbClr val="0091FF"/>
                </a:solidFill>
                <a:latin typeface="ArialMT"/>
              </a:rPr>
              <a:t>̶  </a:t>
            </a:r>
            <a:r>
              <a:rPr lang="en-US" sz="2600" dirty="0">
                <a:solidFill>
                  <a:srgbClr val="000000"/>
                </a:solidFill>
                <a:latin typeface="ArialMT"/>
              </a:rPr>
              <a:t>Data retention: 20 years at 85</a:t>
            </a:r>
            <a:r>
              <a:rPr lang="en-US" sz="2600" dirty="0">
                <a:solidFill>
                  <a:srgbClr val="000000"/>
                </a:solidFill>
                <a:latin typeface="SymbolMT"/>
              </a:rPr>
              <a:t>°</a:t>
            </a:r>
            <a:r>
              <a:rPr lang="en-US" sz="2600" dirty="0">
                <a:solidFill>
                  <a:srgbClr val="000000"/>
                </a:solidFill>
                <a:latin typeface="ArialMT"/>
              </a:rPr>
              <a:t>C/100 years at 25</a:t>
            </a:r>
            <a:r>
              <a:rPr lang="en-US" sz="2600" dirty="0">
                <a:solidFill>
                  <a:srgbClr val="000000"/>
                </a:solidFill>
                <a:latin typeface="SymbolMT"/>
              </a:rPr>
              <a:t>°</a:t>
            </a:r>
            <a:r>
              <a:rPr lang="en-US" sz="2600" dirty="0">
                <a:solidFill>
                  <a:srgbClr val="000000"/>
                </a:solidFill>
                <a:latin typeface="ArialMT"/>
              </a:rPr>
              <a:t>C.</a:t>
            </a:r>
          </a:p>
          <a:p>
            <a:pPr algn="l"/>
            <a:r>
              <a:rPr lang="en-US" sz="2600" dirty="0">
                <a:solidFill>
                  <a:srgbClr val="0091FF"/>
                </a:solidFill>
                <a:latin typeface="ArialMT"/>
              </a:rPr>
              <a:t>̶  </a:t>
            </a:r>
            <a:r>
              <a:rPr lang="en-US" sz="2600" dirty="0">
                <a:solidFill>
                  <a:srgbClr val="000000"/>
                </a:solidFill>
                <a:latin typeface="ArialMT"/>
              </a:rPr>
              <a:t>Optional Boot Code Section with Independent Lock Bits</a:t>
            </a:r>
          </a:p>
          <a:p>
            <a:pPr algn="l"/>
            <a:r>
              <a:rPr lang="en-US" sz="2600" dirty="0">
                <a:solidFill>
                  <a:srgbClr val="333333"/>
                </a:solidFill>
                <a:latin typeface="Wingdings-Regular"/>
              </a:rPr>
              <a:t>     - </a:t>
            </a:r>
            <a:r>
              <a:rPr lang="en-US" sz="2600" dirty="0">
                <a:solidFill>
                  <a:srgbClr val="000000"/>
                </a:solidFill>
                <a:latin typeface="ArialMT"/>
              </a:rPr>
              <a:t>In-System Programming by On-chip Boot Program.</a:t>
            </a:r>
          </a:p>
          <a:p>
            <a:pPr algn="l"/>
            <a:r>
              <a:rPr lang="en-US" sz="2600" dirty="0">
                <a:solidFill>
                  <a:srgbClr val="333333"/>
                </a:solidFill>
                <a:latin typeface="Wingdings-Regular"/>
              </a:rPr>
              <a:t>     -</a:t>
            </a:r>
            <a:r>
              <a:rPr lang="en-US" sz="2600" dirty="0">
                <a:solidFill>
                  <a:srgbClr val="000000"/>
                </a:solidFill>
                <a:latin typeface="ArialMT"/>
              </a:rPr>
              <a:t>True Read-While-Write Operation.</a:t>
            </a:r>
          </a:p>
          <a:p>
            <a:pPr algn="l"/>
            <a:r>
              <a:rPr lang="en-US" sz="2600" dirty="0">
                <a:solidFill>
                  <a:srgbClr val="0091FF"/>
                </a:solidFill>
                <a:latin typeface="ArialMT"/>
              </a:rPr>
              <a:t>̶  </a:t>
            </a:r>
            <a:r>
              <a:rPr lang="en-US" sz="2600" dirty="0">
                <a:solidFill>
                  <a:srgbClr val="000000"/>
                </a:solidFill>
                <a:latin typeface="ArialMT"/>
              </a:rPr>
              <a:t>Programming Lock for Software Security.</a:t>
            </a:r>
            <a:endParaRPr lang="ar-SA" sz="2600" dirty="0"/>
          </a:p>
        </p:txBody>
      </p:sp>
    </p:spTree>
    <p:extLst>
      <p:ext uri="{BB962C8B-B14F-4D97-AF65-F5344CB8AC3E}">
        <p14:creationId xmlns:p14="http://schemas.microsoft.com/office/powerpoint/2010/main" val="10386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62979"/>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Two 8-bit Timer/Counters with Separate </a:t>
            </a:r>
            <a:r>
              <a:rPr lang="en-US" sz="2800" dirty="0" err="1">
                <a:solidFill>
                  <a:srgbClr val="000000"/>
                </a:solidFill>
                <a:latin typeface="ArialMT"/>
              </a:rPr>
              <a:t>Prescalers</a:t>
            </a:r>
            <a:r>
              <a:rPr lang="en-US" sz="2800" dirty="0">
                <a:solidFill>
                  <a:srgbClr val="000000"/>
                </a:solidFill>
                <a:latin typeface="ArialMT"/>
              </a:rPr>
              <a:t> and Compare Modes.</a:t>
            </a:r>
          </a:p>
          <a:p>
            <a:pPr algn="l"/>
            <a:r>
              <a:rPr lang="en-US" sz="2800" dirty="0">
                <a:solidFill>
                  <a:srgbClr val="0091FF"/>
                </a:solidFill>
                <a:latin typeface="ArialMT"/>
              </a:rPr>
              <a:t>̶ </a:t>
            </a:r>
            <a:r>
              <a:rPr lang="en-US" sz="2800" dirty="0">
                <a:solidFill>
                  <a:srgbClr val="000000"/>
                </a:solidFill>
                <a:latin typeface="ArialMT"/>
              </a:rPr>
              <a:t>One 16-bit Timer/Counter with Separate Prescaler, Compare Mode, and Capture Mode.</a:t>
            </a:r>
          </a:p>
          <a:p>
            <a:pPr algn="l"/>
            <a:r>
              <a:rPr lang="en-US" sz="2800" dirty="0">
                <a:solidFill>
                  <a:srgbClr val="0091FF"/>
                </a:solidFill>
                <a:latin typeface="ArialMT"/>
              </a:rPr>
              <a:t>̶ </a:t>
            </a:r>
            <a:r>
              <a:rPr lang="en-US" sz="2800" dirty="0">
                <a:solidFill>
                  <a:srgbClr val="000000"/>
                </a:solidFill>
                <a:latin typeface="ArialMT"/>
              </a:rPr>
              <a:t>Real Time Counter with Separate Oscillator.</a:t>
            </a:r>
          </a:p>
          <a:p>
            <a:pPr algn="l"/>
            <a:r>
              <a:rPr lang="en-US" sz="2800" dirty="0">
                <a:solidFill>
                  <a:srgbClr val="0091FF"/>
                </a:solidFill>
                <a:latin typeface="ArialMT"/>
              </a:rPr>
              <a:t>̶ </a:t>
            </a:r>
            <a:r>
              <a:rPr lang="en-US" sz="2800" dirty="0">
                <a:solidFill>
                  <a:srgbClr val="000000"/>
                </a:solidFill>
                <a:latin typeface="ArialMT"/>
              </a:rPr>
              <a:t>Four PWM Channels.</a:t>
            </a:r>
          </a:p>
          <a:p>
            <a:pPr algn="l"/>
            <a:r>
              <a:rPr lang="en-US" sz="2800" dirty="0">
                <a:solidFill>
                  <a:srgbClr val="0091FF"/>
                </a:solidFill>
                <a:latin typeface="ArialMT"/>
              </a:rPr>
              <a:t>̶ </a:t>
            </a:r>
            <a:r>
              <a:rPr lang="en-US" sz="2800" dirty="0">
                <a:solidFill>
                  <a:srgbClr val="000000"/>
                </a:solidFill>
                <a:latin typeface="ArialMT"/>
              </a:rPr>
              <a:t>8-channel, 10-bit ADC.</a:t>
            </a:r>
          </a:p>
          <a:p>
            <a:pPr algn="l"/>
            <a:r>
              <a:rPr lang="en-US" sz="2800" dirty="0">
                <a:solidFill>
                  <a:srgbClr val="0091FF"/>
                </a:solidFill>
                <a:latin typeface="ArialMT"/>
              </a:rPr>
              <a:t>̶ </a:t>
            </a:r>
            <a:r>
              <a:rPr lang="en-US" sz="2800" dirty="0">
                <a:solidFill>
                  <a:srgbClr val="000000"/>
                </a:solidFill>
                <a:latin typeface="ArialMT"/>
              </a:rPr>
              <a:t>Programmable Serial USART.</a:t>
            </a:r>
          </a:p>
          <a:p>
            <a:pPr algn="l"/>
            <a:r>
              <a:rPr lang="en-US" sz="2800" dirty="0">
                <a:solidFill>
                  <a:srgbClr val="0091FF"/>
                </a:solidFill>
                <a:latin typeface="ArialMT"/>
              </a:rPr>
              <a:t>̶ </a:t>
            </a:r>
            <a:r>
              <a:rPr lang="en-US" sz="2800" dirty="0">
                <a:solidFill>
                  <a:srgbClr val="000000"/>
                </a:solidFill>
                <a:latin typeface="ArialMT"/>
              </a:rPr>
              <a:t>Master/Slave SPI Serial Interface.</a:t>
            </a:r>
          </a:p>
          <a:p>
            <a:pPr algn="l"/>
            <a:r>
              <a:rPr lang="en-US" sz="2800" dirty="0">
                <a:solidFill>
                  <a:srgbClr val="0091FF"/>
                </a:solidFill>
                <a:latin typeface="ArialMT"/>
              </a:rPr>
              <a:t>̶ </a:t>
            </a:r>
            <a:r>
              <a:rPr lang="en-US" sz="2800" dirty="0">
                <a:solidFill>
                  <a:srgbClr val="000000"/>
                </a:solidFill>
                <a:latin typeface="ArialMT"/>
              </a:rPr>
              <a:t>Programmable Watchdog Timer with Separate On-chip Oscillator.</a:t>
            </a:r>
          </a:p>
          <a:p>
            <a:pPr algn="l"/>
            <a:r>
              <a:rPr lang="en-US" sz="2800" dirty="0">
                <a:solidFill>
                  <a:srgbClr val="0091FF"/>
                </a:solidFill>
                <a:latin typeface="ArialMT"/>
              </a:rPr>
              <a:t>̶ </a:t>
            </a:r>
            <a:r>
              <a:rPr lang="en-US" sz="2800" dirty="0">
                <a:solidFill>
                  <a:srgbClr val="000000"/>
                </a:solidFill>
                <a:latin typeface="ArialMT"/>
              </a:rPr>
              <a:t>On-chip Analog Comparator.</a:t>
            </a:r>
            <a:endParaRPr lang="ar-SA" sz="2800" dirty="0">
              <a:solidFill>
                <a:prstClr val="black"/>
              </a:solidFill>
            </a:endParaRPr>
          </a:p>
        </p:txBody>
      </p:sp>
    </p:spTree>
    <p:extLst>
      <p:ext uri="{BB962C8B-B14F-4D97-AF65-F5344CB8AC3E}">
        <p14:creationId xmlns:p14="http://schemas.microsoft.com/office/powerpoint/2010/main" val="24815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4708981"/>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Power-on Reset and Programmable Brown-out .Detection</a:t>
            </a:r>
          </a:p>
          <a:p>
            <a:pPr algn="l"/>
            <a:r>
              <a:rPr lang="en-US" sz="2800" dirty="0">
                <a:solidFill>
                  <a:srgbClr val="0091FF"/>
                </a:solidFill>
                <a:latin typeface="ArialMT"/>
              </a:rPr>
              <a:t>̶ </a:t>
            </a:r>
            <a:r>
              <a:rPr lang="en-US" sz="2800" dirty="0">
                <a:solidFill>
                  <a:srgbClr val="000000"/>
                </a:solidFill>
                <a:latin typeface="ArialMT"/>
              </a:rPr>
              <a:t>Internal Calibrated RC Oscillator.</a:t>
            </a:r>
          </a:p>
          <a:p>
            <a:pPr algn="l"/>
            <a:r>
              <a:rPr lang="en-US" sz="2800" dirty="0">
                <a:solidFill>
                  <a:srgbClr val="0091FF"/>
                </a:solidFill>
                <a:latin typeface="ArialMT"/>
              </a:rPr>
              <a:t>̶ </a:t>
            </a:r>
            <a:r>
              <a:rPr lang="en-US" sz="2800" dirty="0">
                <a:solidFill>
                  <a:srgbClr val="000000"/>
                </a:solidFill>
                <a:latin typeface="ArialMT"/>
              </a:rPr>
              <a:t>External and Internal Interrupt Sources.</a:t>
            </a:r>
          </a:p>
          <a:p>
            <a:pPr algn="l"/>
            <a:r>
              <a:rPr lang="en-US" sz="2800" dirty="0">
                <a:solidFill>
                  <a:srgbClr val="0091FF"/>
                </a:solidFill>
                <a:latin typeface="ArialMT"/>
              </a:rPr>
              <a:t>̶ </a:t>
            </a:r>
            <a:r>
              <a:rPr lang="en-US" sz="2800" dirty="0">
                <a:solidFill>
                  <a:srgbClr val="000000"/>
                </a:solidFill>
                <a:latin typeface="ArialMT"/>
              </a:rPr>
              <a:t>Six Sleep Modes: Idle, ADC Noise Reduction, Power-save, Power-down, Standby and Extended </a:t>
            </a:r>
            <a:endParaRPr lang="ar-SA" sz="2800" dirty="0">
              <a:solidFill>
                <a:srgbClr val="000000"/>
              </a:solidFill>
              <a:latin typeface="ArialMT"/>
            </a:endParaRPr>
          </a:p>
          <a:p>
            <a:pPr algn="l"/>
            <a:r>
              <a:rPr lang="en-US" sz="2800" dirty="0">
                <a:solidFill>
                  <a:srgbClr val="000000"/>
                </a:solidFill>
                <a:latin typeface="ArialMT"/>
              </a:rPr>
              <a:t>Standby.</a:t>
            </a:r>
          </a:p>
          <a:p>
            <a:pPr algn="l"/>
            <a:r>
              <a:rPr lang="ar-SA" sz="2000" dirty="0">
                <a:solidFill>
                  <a:srgbClr val="0091FF"/>
                </a:solidFill>
                <a:latin typeface="Wingdings-Regular"/>
              </a:rPr>
              <a:t>􀁺 </a:t>
            </a:r>
            <a:r>
              <a:rPr lang="en-US" sz="2800" dirty="0">
                <a:solidFill>
                  <a:srgbClr val="0091FF"/>
                </a:solidFill>
                <a:latin typeface="ArialMT"/>
              </a:rPr>
              <a:t> </a:t>
            </a:r>
            <a:r>
              <a:rPr lang="en-US" sz="2800" dirty="0">
                <a:solidFill>
                  <a:srgbClr val="000000"/>
                </a:solidFill>
                <a:latin typeface="ArialMT"/>
              </a:rPr>
              <a:t>Operating Voltages</a:t>
            </a:r>
          </a:p>
          <a:p>
            <a:pPr algn="l"/>
            <a:r>
              <a:rPr lang="en-US" sz="2400" dirty="0">
                <a:solidFill>
                  <a:srgbClr val="0091FF"/>
                </a:solidFill>
                <a:latin typeface="ArialMT"/>
              </a:rPr>
              <a:t>̶</a:t>
            </a:r>
            <a:r>
              <a:rPr lang="en-US" sz="2400" dirty="0">
                <a:solidFill>
                  <a:srgbClr val="000000"/>
                </a:solidFill>
                <a:latin typeface="ArialMT"/>
              </a:rPr>
              <a:t>2.7 - 5.5V</a:t>
            </a:r>
          </a:p>
          <a:p>
            <a:pPr algn="l"/>
            <a:r>
              <a:rPr lang="ar-SA" sz="2000" dirty="0">
                <a:solidFill>
                  <a:srgbClr val="0091FF"/>
                </a:solidFill>
                <a:latin typeface="Wingdings-Regular"/>
              </a:rPr>
              <a:t>􀁺 </a:t>
            </a:r>
            <a:r>
              <a:rPr lang="en-US" sz="2800" dirty="0">
                <a:solidFill>
                  <a:srgbClr val="000000"/>
                </a:solidFill>
                <a:latin typeface="ArialMT"/>
              </a:rPr>
              <a:t>Speed Grades</a:t>
            </a:r>
          </a:p>
          <a:p>
            <a:pPr algn="l"/>
            <a:r>
              <a:rPr lang="en-US" sz="2400" dirty="0">
                <a:solidFill>
                  <a:srgbClr val="0091FF"/>
                </a:solidFill>
                <a:latin typeface="ArialMT"/>
              </a:rPr>
              <a:t>̶ </a:t>
            </a:r>
            <a:r>
              <a:rPr lang="en-US" sz="2400" dirty="0">
                <a:solidFill>
                  <a:srgbClr val="000000"/>
                </a:solidFill>
                <a:latin typeface="ArialMT"/>
              </a:rPr>
              <a:t>0 - 16MHz</a:t>
            </a:r>
            <a:endParaRPr lang="en-US" sz="2800" dirty="0">
              <a:solidFill>
                <a:srgbClr val="000000"/>
              </a:solidFill>
              <a:latin typeface="ArialMT"/>
            </a:endParaRPr>
          </a:p>
        </p:txBody>
      </p:sp>
    </p:spTree>
    <p:extLst>
      <p:ext uri="{BB962C8B-B14F-4D97-AF65-F5344CB8AC3E}">
        <p14:creationId xmlns:p14="http://schemas.microsoft.com/office/powerpoint/2010/main" val="26337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457200" lvl="0" indent="-457200">
              <a:buFont typeface="Arial" pitchFamily="34" charset="0"/>
              <a:buChar char="•"/>
            </a:pPr>
            <a:r>
              <a:rPr lang="ar-SY" sz="3200" dirty="0"/>
              <a:t>العدادات والمؤقتات الزمنية </a:t>
            </a:r>
            <a:r>
              <a:rPr lang="en-US" sz="3200" dirty="0"/>
              <a:t>(Counters and Timers)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المبدلات التشابهية الرقمية </a:t>
            </a:r>
            <a:r>
              <a:rPr lang="en-US" sz="3200" dirty="0"/>
              <a:t>(Analog to Digital Converters)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المنافذ التسلسلية </a:t>
            </a:r>
            <a:r>
              <a:rPr lang="en-US" sz="3200" dirty="0"/>
              <a:t>(serial ports)</a:t>
            </a:r>
            <a:r>
              <a:rPr lang="ar-SA" sz="3200" dirty="0"/>
              <a:t>.</a:t>
            </a:r>
          </a:p>
          <a:p>
            <a:pPr marL="457200" lvl="0" indent="-457200">
              <a:buFont typeface="Arial" pitchFamily="34" charset="0"/>
              <a:buChar char="•"/>
            </a:pPr>
            <a:endParaRPr lang="en-US" sz="3200" dirty="0"/>
          </a:p>
          <a:p>
            <a:pPr marL="457200" indent="-457200">
              <a:buFont typeface="Arial" pitchFamily="34" charset="0"/>
              <a:buChar char="•"/>
            </a:pPr>
            <a:r>
              <a:rPr lang="ar-SY" sz="3200" dirty="0"/>
              <a:t>دارات الإرسال والاستقبال الراديوي</a:t>
            </a:r>
            <a:r>
              <a:rPr lang="en-US" sz="3200" dirty="0"/>
              <a:t>(RF Receivers &amp; Transmitters) </a:t>
            </a:r>
            <a:r>
              <a:rPr lang="ar-SA" sz="3200" dirty="0"/>
              <a:t>.</a:t>
            </a:r>
          </a:p>
          <a:p>
            <a:pPr marL="457200" indent="-457200">
              <a:buFont typeface="Arial" pitchFamily="34" charset="0"/>
              <a:buChar char="•"/>
            </a:pPr>
            <a:r>
              <a:rPr lang="ar-SA" sz="3200" dirty="0"/>
              <a:t>أجهزة طرفية أخرى </a:t>
            </a:r>
            <a:r>
              <a:rPr lang="en-US" sz="3200" dirty="0"/>
              <a:t>other </a:t>
            </a:r>
            <a:r>
              <a:rPr lang="de-AT" sz="3200" dirty="0"/>
              <a:t>Peripheral</a:t>
            </a:r>
            <a:r>
              <a:rPr lang="ar-SA" sz="3200" dirty="0"/>
              <a:t>.</a:t>
            </a:r>
            <a:endParaRPr lang="en-US" sz="3200" dirty="0"/>
          </a:p>
          <a:p>
            <a:pPr marL="457200" indent="-457200">
              <a:buFont typeface="Arial" pitchFamily="34" charset="0"/>
              <a:buChar char="•"/>
            </a:pPr>
            <a:endParaRPr lang="en-US" sz="3200" dirty="0"/>
          </a:p>
        </p:txBody>
      </p:sp>
      <p:sp>
        <p:nvSpPr>
          <p:cNvPr id="4" name="مستطيل 3"/>
          <p:cNvSpPr/>
          <p:nvPr/>
        </p:nvSpPr>
        <p:spPr>
          <a:xfrm>
            <a:off x="193173" y="295273"/>
            <a:ext cx="8829661" cy="584775"/>
          </a:xfrm>
          <a:prstGeom prst="rect">
            <a:avLst/>
          </a:prstGeom>
        </p:spPr>
        <p:txBody>
          <a:bodyPr wrap="none">
            <a:spAutoFit/>
          </a:bodyPr>
          <a:lstStyle/>
          <a:p>
            <a:r>
              <a:rPr lang="ar-SY" sz="3200" dirty="0">
                <a:solidFill>
                  <a:srgbClr val="FF0000"/>
                </a:solidFill>
              </a:rPr>
              <a:t>كما أن المتحكمات يمكن أن تحتوي على وحدات أخرى نذكر أهمها:</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a:t>
            </a:fld>
            <a:endParaRPr lang="ar-SA"/>
          </a:p>
        </p:txBody>
      </p:sp>
    </p:spTree>
    <p:extLst>
      <p:ext uri="{BB962C8B-B14F-4D97-AF65-F5344CB8AC3E}">
        <p14:creationId xmlns:p14="http://schemas.microsoft.com/office/powerpoint/2010/main" val="2108605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5509200"/>
          </a:xfrm>
          <a:prstGeom prst="rect">
            <a:avLst/>
          </a:prstGeom>
          <a:ln>
            <a:solidFill>
              <a:schemeClr val="bg1"/>
            </a:solidFill>
          </a:ln>
        </p:spPr>
        <p:txBody>
          <a:bodyPr wrap="square">
            <a:spAutoFit/>
          </a:bodyPr>
          <a:lstStyle/>
          <a:p>
            <a:pPr algn="just"/>
            <a:r>
              <a:rPr lang="ar-SA" sz="3200" dirty="0">
                <a:solidFill>
                  <a:prstClr val="black"/>
                </a:solidFill>
              </a:rPr>
              <a:t>عند الإطلاع على المعلومات التي توفرها الشركات المنتجة للمتحكمات نلاحظ أن تغذية المتحكم تعطى ضمن مجال من القيم، وكما نعلم فإن تغذية المتحكم من المواضيع ذات الأهمية في التطبيقات العملية، </a:t>
            </a:r>
            <a:r>
              <a:rPr lang="ar-SA" sz="3200" b="1" dirty="0">
                <a:solidFill>
                  <a:srgbClr val="FF0000"/>
                </a:solidFill>
              </a:rPr>
              <a:t>وبقدر ما تكون التغذية الرئيسية </a:t>
            </a:r>
            <a:r>
              <a:rPr lang="ar-SA" sz="3200" dirty="0">
                <a:solidFill>
                  <a:prstClr val="black"/>
                </a:solidFill>
              </a:rPr>
              <a:t>– لأي دارة إلكترونية – مصممة بشكل جيد وفق اعتبارات تصميمية قياسية، بقدر ما يكون عمل العناصر الإلكترونية في الدارة مستقراً وقريباً من منحني العمل الأمثلي، بشكل عام:</a:t>
            </a:r>
          </a:p>
          <a:p>
            <a:pPr marL="457200" indent="-457200" algn="just">
              <a:buFont typeface="Arial" pitchFamily="34" charset="0"/>
              <a:buChar char="•"/>
            </a:pPr>
            <a:r>
              <a:rPr lang="ar-SA" sz="3200" dirty="0">
                <a:solidFill>
                  <a:srgbClr val="0070C0"/>
                </a:solidFill>
              </a:rPr>
              <a:t>مجال التغذية معظم لمتحكمات </a:t>
            </a:r>
            <a:r>
              <a:rPr lang="en-US" sz="3200" dirty="0">
                <a:solidFill>
                  <a:srgbClr val="0070C0"/>
                </a:solidFill>
              </a:rPr>
              <a:t> AVR</a:t>
            </a:r>
            <a:r>
              <a:rPr lang="ar-SA" sz="3200" dirty="0">
                <a:solidFill>
                  <a:srgbClr val="0070C0"/>
                </a:solidFill>
              </a:rPr>
              <a:t>يقع بين </a:t>
            </a:r>
            <a:r>
              <a:rPr lang="en-US" sz="3200" dirty="0">
                <a:solidFill>
                  <a:srgbClr val="0070C0"/>
                </a:solidFill>
              </a:rPr>
              <a:t>2.7-5.5 V</a:t>
            </a:r>
            <a:r>
              <a:rPr lang="ar-SA" sz="3200" dirty="0">
                <a:solidFill>
                  <a:prstClr val="black"/>
                </a:solidFill>
              </a:rPr>
              <a:t>.</a:t>
            </a:r>
          </a:p>
          <a:p>
            <a:pPr marL="457200" indent="-457200" algn="just">
              <a:buFont typeface="Arial" pitchFamily="34" charset="0"/>
              <a:buChar char="•"/>
            </a:pPr>
            <a:r>
              <a:rPr lang="ar-SA" sz="3200" dirty="0">
                <a:solidFill>
                  <a:srgbClr val="0070C0"/>
                </a:solidFill>
              </a:rPr>
              <a:t>يتعلق استهلاك التغذية الكهربائية في المتحكم مباشرة بسرعة عمل المتحكم المصغر، حيث أنه كلما ازداد تردد عمل المعالج، كلما ازداد استهلاك التغذية في المعالج.</a:t>
            </a:r>
            <a:endParaRPr lang="en-US" sz="3200" dirty="0">
              <a:solidFill>
                <a:srgbClr val="0070C0"/>
              </a:solidFill>
            </a:endParaRPr>
          </a:p>
        </p:txBody>
      </p:sp>
    </p:spTree>
    <p:extLst>
      <p:ext uri="{BB962C8B-B14F-4D97-AF65-F5344CB8AC3E}">
        <p14:creationId xmlns:p14="http://schemas.microsoft.com/office/powerpoint/2010/main" val="31721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677656"/>
          </a:xfrm>
          <a:prstGeom prst="rect">
            <a:avLst/>
          </a:prstGeom>
          <a:ln>
            <a:solidFill>
              <a:schemeClr val="bg1"/>
            </a:solidFill>
          </a:ln>
        </p:spPr>
        <p:txBody>
          <a:bodyPr wrap="square">
            <a:spAutoFit/>
          </a:bodyPr>
          <a:lstStyle/>
          <a:p>
            <a:pPr algn="just"/>
            <a:r>
              <a:rPr lang="ar-SA" sz="2800" dirty="0"/>
              <a:t>بين الشكل منحني العمل الآمن للمعالجات بالنسبة إلى التغذية المطبقة من أجل كل تردد عمل، فبالنسبة إلى المتحكمات من عائلة </a:t>
            </a:r>
            <a:r>
              <a:rPr lang="en-US" sz="2800" dirty="0"/>
              <a:t>AVR</a:t>
            </a:r>
            <a:r>
              <a:rPr lang="ar-SA" sz="2800" dirty="0"/>
              <a:t> فإن التغذية </a:t>
            </a:r>
            <a:r>
              <a:rPr lang="en-US" sz="2800" dirty="0"/>
              <a:t>4.5V</a:t>
            </a:r>
            <a:r>
              <a:rPr lang="ar-SA" sz="2800" dirty="0"/>
              <a:t> ستؤمن عمل آمن للمعالج عند كامل مجال تردد الهزاز الكريستالي، أما من أجل جهد تغذية </a:t>
            </a:r>
            <a:r>
              <a:rPr lang="en-US" sz="2800" dirty="0"/>
              <a:t>3V</a:t>
            </a:r>
            <a:r>
              <a:rPr lang="ar-SA" sz="2800" dirty="0"/>
              <a:t> فإن أقصى سرعة عمل للمتحكم يجب أن لا تزيد عن </a:t>
            </a:r>
            <a:r>
              <a:rPr lang="en-US" sz="2800" dirty="0"/>
              <a:t>8MHZ</a:t>
            </a:r>
            <a:r>
              <a:rPr lang="ar-SA" sz="2800" dirty="0"/>
              <a:t> لكي يبقى المعالج ضمن منطقة العمل الآمنة.</a:t>
            </a:r>
          </a:p>
          <a:p>
            <a:pPr algn="just"/>
            <a:endParaRPr lang="en-US" sz="2800" dirty="0">
              <a:solidFill>
                <a:srgbClr val="0070C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5544"/>
            <a:ext cx="4352925" cy="324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648" y="3726259"/>
            <a:ext cx="4162728" cy="288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سهم للأسفل 7"/>
          <p:cNvSpPr/>
          <p:nvPr/>
        </p:nvSpPr>
        <p:spPr>
          <a:xfrm>
            <a:off x="2189855" y="3618894"/>
            <a:ext cx="235298" cy="2880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5675677" y="3140968"/>
            <a:ext cx="2376264" cy="369332"/>
          </a:xfrm>
          <a:prstGeom prst="rect">
            <a:avLst/>
          </a:prstGeom>
          <a:noFill/>
        </p:spPr>
        <p:txBody>
          <a:bodyPr wrap="square" rtlCol="1">
            <a:spAutoFit/>
          </a:bodyPr>
          <a:lstStyle/>
          <a:p>
            <a:pPr algn="ctr"/>
            <a:r>
              <a:rPr lang="ar-SA" b="1" dirty="0">
                <a:solidFill>
                  <a:srgbClr val="0070C0"/>
                </a:solidFill>
              </a:rPr>
              <a:t>علاقة تيار المتحكم بسرعته</a:t>
            </a:r>
          </a:p>
        </p:txBody>
      </p:sp>
      <p:sp>
        <p:nvSpPr>
          <p:cNvPr id="12" name="مربع نص 11"/>
          <p:cNvSpPr txBox="1"/>
          <p:nvPr/>
        </p:nvSpPr>
        <p:spPr>
          <a:xfrm>
            <a:off x="1043608" y="3068960"/>
            <a:ext cx="2376264" cy="369332"/>
          </a:xfrm>
          <a:prstGeom prst="rect">
            <a:avLst/>
          </a:prstGeom>
          <a:noFill/>
        </p:spPr>
        <p:txBody>
          <a:bodyPr wrap="square" rtlCol="1">
            <a:spAutoFit/>
          </a:bodyPr>
          <a:lstStyle/>
          <a:p>
            <a:pPr algn="ctr"/>
            <a:r>
              <a:rPr lang="ar-SA" b="1" dirty="0">
                <a:solidFill>
                  <a:srgbClr val="0070C0"/>
                </a:solidFill>
              </a:rPr>
              <a:t>علاقة سرعة المتحكم  بجهده</a:t>
            </a:r>
          </a:p>
        </p:txBody>
      </p:sp>
    </p:spTree>
    <p:extLst>
      <p:ext uri="{BB962C8B-B14F-4D97-AF65-F5344CB8AC3E}">
        <p14:creationId xmlns:p14="http://schemas.microsoft.com/office/powerpoint/2010/main" val="36164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062103"/>
          </a:xfrm>
          <a:prstGeom prst="rect">
            <a:avLst/>
          </a:prstGeom>
          <a:ln>
            <a:solidFill>
              <a:schemeClr val="bg1"/>
            </a:solidFill>
          </a:ln>
        </p:spPr>
        <p:txBody>
          <a:bodyPr wrap="square">
            <a:spAutoFit/>
          </a:bodyPr>
          <a:lstStyle/>
          <a:p>
            <a:pPr algn="just"/>
            <a:r>
              <a:rPr lang="ar-SY" sz="3200" dirty="0"/>
              <a:t>مصدر التغذية المستخدم عادة ما يكون </a:t>
            </a:r>
            <a:r>
              <a:rPr lang="en-US" sz="3200" dirty="0"/>
              <a:t>+5V </a:t>
            </a:r>
            <a:r>
              <a:rPr lang="ar-SA" sz="3200" dirty="0"/>
              <a:t> </a:t>
            </a:r>
            <a:r>
              <a:rPr lang="ar-SY" sz="3200" dirty="0"/>
              <a:t>ويمكن تأمينه كما يظهر الشكل عن طريق محولة خافضة للجهد، ودارة تقويم، ومنظم جهد مثل </a:t>
            </a:r>
            <a:r>
              <a:rPr lang="en-US" sz="3200" dirty="0"/>
              <a:t>LM78L05</a:t>
            </a:r>
            <a:r>
              <a:rPr lang="ar-SA" sz="3200" dirty="0"/>
              <a:t>، وهناك طرق أخرى كثيرة أفضلها </a:t>
            </a:r>
            <a:r>
              <a:rPr lang="en-US" sz="3200" dirty="0"/>
              <a:t>SWITCHING POWER</a:t>
            </a:r>
            <a:r>
              <a:rPr lang="ar-SA" sz="3200" dirty="0"/>
              <a:t>.</a:t>
            </a:r>
            <a:endParaRPr lang="en-US"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068960"/>
            <a:ext cx="6962519" cy="307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335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5536" y="249286"/>
            <a:ext cx="7758278" cy="769441"/>
          </a:xfrm>
          <a:prstGeom prst="rect">
            <a:avLst/>
          </a:prstGeom>
        </p:spPr>
        <p:txBody>
          <a:bodyPr wrap="none">
            <a:spAutoFit/>
          </a:bodyPr>
          <a:lstStyle/>
          <a:p>
            <a:r>
              <a:rPr lang="ar-SA" sz="4400" b="1" dirty="0">
                <a:solidFill>
                  <a:srgbClr val="FF0000"/>
                </a:solidFill>
              </a:rPr>
              <a:t>قطب التصفير </a:t>
            </a:r>
            <a:r>
              <a:rPr lang="en-US" sz="4400" b="1" dirty="0">
                <a:solidFill>
                  <a:srgbClr val="FF0000"/>
                </a:solidFill>
              </a:rPr>
              <a:t> </a:t>
            </a:r>
            <a:r>
              <a:rPr lang="ar-SA" sz="4400" b="1" dirty="0">
                <a:solidFill>
                  <a:srgbClr val="FF0000"/>
                </a:solidFill>
              </a:rPr>
              <a:t>(إعادة التهيئة)</a:t>
            </a:r>
            <a:r>
              <a:rPr lang="en-US" sz="4400" b="1" dirty="0">
                <a:solidFill>
                  <a:srgbClr val="FF0000"/>
                </a:solidFill>
              </a:rPr>
              <a:t> RESET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53</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251520" y="1053357"/>
            <a:ext cx="8568951" cy="3046988"/>
          </a:xfrm>
          <a:prstGeom prst="rect">
            <a:avLst/>
          </a:prstGeom>
          <a:ln>
            <a:solidFill>
              <a:schemeClr val="bg1"/>
            </a:solidFill>
          </a:ln>
        </p:spPr>
        <p:txBody>
          <a:bodyPr wrap="square">
            <a:spAutoFit/>
          </a:bodyPr>
          <a:lstStyle/>
          <a:p>
            <a:pPr lvl="0" algn="just"/>
            <a:r>
              <a:rPr lang="ar-SA" sz="3200" dirty="0"/>
              <a:t>يولد التصفير الخارجي عبر تطبيق نبضة كهربائية أطول من </a:t>
            </a:r>
            <a:r>
              <a:rPr lang="en-US" sz="3200" dirty="0"/>
              <a:t>50 ns</a:t>
            </a:r>
            <a:r>
              <a:rPr lang="ar-SA" sz="3200" dirty="0"/>
              <a:t> ذات منطق منخفض على القطب </a:t>
            </a:r>
            <a:r>
              <a:rPr lang="en-US" sz="3200" dirty="0"/>
              <a:t>RESET </a:t>
            </a:r>
            <a:r>
              <a:rPr lang="ar-SA" sz="3200" dirty="0"/>
              <a:t> والأقصر من ذلك قد لا تؤدي بالضرورة إلى توليد التصفير، و </a:t>
            </a:r>
            <a:r>
              <a:rPr lang="en-US" sz="3200" dirty="0"/>
              <a:t>RESET</a:t>
            </a:r>
            <a:r>
              <a:rPr lang="ar-SA" sz="3200" dirty="0"/>
              <a:t> تؤدي:</a:t>
            </a:r>
          </a:p>
          <a:p>
            <a:pPr marL="457200" lvl="0" indent="-457200" algn="just">
              <a:buFont typeface="Wingdings" pitchFamily="2" charset="2"/>
              <a:buChar char="§"/>
            </a:pPr>
            <a:r>
              <a:rPr lang="ar-SA" sz="3200" dirty="0"/>
              <a:t>تصفير كل المسجلات الداخلية.</a:t>
            </a:r>
          </a:p>
          <a:p>
            <a:pPr marL="457200" lvl="0" indent="-457200" algn="just">
              <a:buFont typeface="Wingdings" pitchFamily="2" charset="2"/>
              <a:buChar char="§"/>
            </a:pPr>
            <a:r>
              <a:rPr lang="ar-SA" sz="3200" dirty="0"/>
              <a:t>تصفير عداد البرنامج (أي يبدأ المعالج تنفيذ التعليمات من البداية).</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6"/>
            <a:ext cx="3600400" cy="291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4274675" y="4365104"/>
            <a:ext cx="4752527" cy="1815882"/>
          </a:xfrm>
          <a:prstGeom prst="rect">
            <a:avLst/>
          </a:prstGeom>
          <a:noFill/>
        </p:spPr>
        <p:txBody>
          <a:bodyPr wrap="square" rtlCol="1">
            <a:spAutoFit/>
          </a:bodyPr>
          <a:lstStyle/>
          <a:p>
            <a:pPr lvl="0" algn="justLow"/>
            <a:r>
              <a:rPr lang="ar-SA" sz="2800" b="1" dirty="0">
                <a:solidFill>
                  <a:srgbClr val="0070C0"/>
                </a:solidFill>
              </a:rPr>
              <a:t>ملاحظة: إعادة التهيئة </a:t>
            </a:r>
            <a:r>
              <a:rPr lang="en-US" sz="2800" b="1" dirty="0">
                <a:solidFill>
                  <a:srgbClr val="0070C0"/>
                </a:solidFill>
              </a:rPr>
              <a:t>REESET</a:t>
            </a:r>
            <a:r>
              <a:rPr lang="ar-SA" sz="2800" b="1" dirty="0">
                <a:solidFill>
                  <a:srgbClr val="0070C0"/>
                </a:solidFill>
              </a:rPr>
              <a:t> تكافئ فصل التغذية عن المتحكم وإعادة وصلها.</a:t>
            </a:r>
            <a:endParaRPr lang="en-US" sz="2800" b="1" dirty="0">
              <a:solidFill>
                <a:srgbClr val="0070C0"/>
              </a:solidFill>
            </a:endParaRPr>
          </a:p>
          <a:p>
            <a:pPr algn="justLow"/>
            <a:endParaRPr lang="ar-SA" sz="2800" b="1" dirty="0"/>
          </a:p>
        </p:txBody>
      </p:sp>
    </p:spTree>
    <p:extLst>
      <p:ext uri="{BB962C8B-B14F-4D97-AF65-F5344CB8AC3E}">
        <p14:creationId xmlns:p14="http://schemas.microsoft.com/office/powerpoint/2010/main" val="15181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064465" y="37752"/>
            <a:ext cx="4538423" cy="769441"/>
          </a:xfrm>
          <a:prstGeom prst="rect">
            <a:avLst/>
          </a:prstGeom>
        </p:spPr>
        <p:txBody>
          <a:bodyPr wrap="none">
            <a:spAutoFit/>
          </a:bodyPr>
          <a:lstStyle/>
          <a:p>
            <a:pPr algn="ctr"/>
            <a:r>
              <a:rPr lang="ar-SA" sz="4400" b="1" dirty="0">
                <a:solidFill>
                  <a:srgbClr val="FF0000"/>
                </a:solidFill>
              </a:rPr>
              <a:t>تطبيق (إشارات المرور)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54</a:t>
            </a:fld>
            <a:endParaRPr lang="ar-SA">
              <a:solidFill>
                <a:prstClr val="black">
                  <a:tint val="75000"/>
                </a:prstClr>
              </a:solidFill>
            </a:endParaRPr>
          </a:p>
        </p:txBody>
      </p:sp>
      <p:sp>
        <p:nvSpPr>
          <p:cNvPr id="3" name="مستطيل 2"/>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RED</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 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YELLOW</a:t>
            </a:r>
            <a:r>
              <a:rPr lang="ar-SA" sz="3200" dirty="0">
                <a:solidFill>
                  <a:prstClr val="black"/>
                </a:solidFill>
                <a:cs typeface="Times New Roman"/>
              </a:rPr>
              <a:t> = </a:t>
            </a:r>
            <a:r>
              <a:rPr lang="en-US" sz="3200" dirty="0">
                <a:solidFill>
                  <a:prstClr val="black"/>
                </a:solidFill>
                <a:cs typeface="Times New Roman"/>
              </a:rPr>
              <a:t>0.5 S </a:t>
            </a:r>
            <a:r>
              <a:rPr lang="ar-SA" sz="3200" dirty="0">
                <a:solidFill>
                  <a:prstClr val="black"/>
                </a:solidFill>
                <a:cs typeface="Times New Roman"/>
              </a:rPr>
              <a:t> ،</a:t>
            </a:r>
          </a:p>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GREEN</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a:t>
            </a:r>
          </a:p>
        </p:txBody>
      </p:sp>
      <p:pic>
        <p:nvPicPr>
          <p:cNvPr id="2050" name="Picture 2" descr="C:\Users\shift\Desktop\my work\COURSE MICRO\applications\application1\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2" y="2348880"/>
            <a:ext cx="8568951" cy="4318768"/>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5796136" y="522426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\Examples\Ex01</a:t>
            </a:r>
            <a:endParaRPr lang="ar-SA" b="1" dirty="0">
              <a:solidFill>
                <a:srgbClr val="FF0000"/>
              </a:solidFill>
            </a:endParaRPr>
          </a:p>
        </p:txBody>
      </p:sp>
      <p:sp>
        <p:nvSpPr>
          <p:cNvPr id="8" name="مستطيل 7"/>
          <p:cNvSpPr/>
          <p:nvPr/>
        </p:nvSpPr>
        <p:spPr>
          <a:xfrm>
            <a:off x="5588644" y="515661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8767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324113"/>
            <a:ext cx="7272808" cy="6555641"/>
          </a:xfrm>
          <a:prstGeom prst="rect">
            <a:avLst/>
          </a:prstGeom>
        </p:spPr>
        <p:txBody>
          <a:bodyPr wrap="square">
            <a:spAutoFit/>
          </a:bodyPr>
          <a:lstStyle/>
          <a:p>
            <a:pPr algn="l"/>
            <a:r>
              <a:rPr lang="en-US" sz="2800" dirty="0">
                <a:cs typeface="Times New Roman"/>
              </a:rPr>
              <a:t>#include &lt;mega16.h&gt;</a:t>
            </a:r>
          </a:p>
          <a:p>
            <a:pPr algn="l"/>
            <a:r>
              <a:rPr lang="en-US" sz="2800" dirty="0">
                <a:cs typeface="Times New Roman"/>
              </a:rPr>
              <a:t>#include &lt;</a:t>
            </a:r>
            <a:r>
              <a:rPr lang="en-US" sz="2800" dirty="0" err="1">
                <a:cs typeface="Times New Roman"/>
              </a:rPr>
              <a:t>delay.h</a:t>
            </a:r>
            <a:r>
              <a:rPr lang="en-US" sz="2800" dirty="0">
                <a:cs typeface="Times New Roman"/>
              </a:rPr>
              <a:t>&gt;</a:t>
            </a:r>
          </a:p>
          <a:p>
            <a:pPr algn="l"/>
            <a:r>
              <a:rPr lang="en-US" sz="2800" dirty="0">
                <a:solidFill>
                  <a:prstClr val="black"/>
                </a:solidFill>
                <a:cs typeface="Times New Roman"/>
              </a:rPr>
              <a:t>void main(){</a:t>
            </a:r>
          </a:p>
          <a:p>
            <a:pPr algn="l"/>
            <a:r>
              <a:rPr lang="en-US" sz="2800" dirty="0">
                <a:solidFill>
                  <a:srgbClr val="FF0000"/>
                </a:solidFill>
                <a:cs typeface="Times New Roman"/>
              </a:rPr>
              <a:t>DDRC=0B00000111;</a:t>
            </a:r>
          </a:p>
          <a:p>
            <a:pPr algn="l"/>
            <a:r>
              <a:rPr lang="en-US" sz="2800" dirty="0">
                <a:solidFill>
                  <a:prstClr val="black"/>
                </a:solidFill>
                <a:cs typeface="Times New Roman"/>
              </a:rPr>
              <a:t>while (1)</a:t>
            </a:r>
          </a:p>
          <a:p>
            <a:pPr algn="l"/>
            <a:r>
              <a:rPr lang="en-US" sz="2800" dirty="0">
                <a:solidFill>
                  <a:prstClr val="black"/>
                </a:solidFill>
                <a:cs typeface="Times New Roman"/>
              </a:rPr>
              <a:t>      {</a:t>
            </a:r>
          </a:p>
          <a:p>
            <a:pPr algn="l"/>
            <a:r>
              <a:rPr lang="en-US" sz="2800" dirty="0">
                <a:solidFill>
                  <a:prstClr val="black"/>
                </a:solidFill>
                <a:cs typeface="Times New Roman"/>
              </a:rPr>
              <a:t>     </a:t>
            </a:r>
            <a:r>
              <a:rPr lang="en-US" sz="2800" dirty="0">
                <a:solidFill>
                  <a:schemeClr val="accent1"/>
                </a:solidFill>
                <a:cs typeface="Times New Roman"/>
              </a:rPr>
              <a:t>PORTC=0B00000001;</a:t>
            </a:r>
          </a:p>
          <a:p>
            <a:pPr algn="l"/>
            <a:r>
              <a:rPr lang="en-US" sz="2800" dirty="0">
                <a:solidFill>
                  <a:prstClr val="black"/>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a:t>
            </a:r>
          </a:p>
          <a:p>
            <a:pPr algn="l"/>
            <a:r>
              <a:rPr lang="en-US" sz="2800" dirty="0">
                <a:solidFill>
                  <a:schemeClr val="accent1"/>
                </a:solidFill>
                <a:cs typeface="Times New Roman"/>
              </a:rPr>
              <a:t>     PORTC=0B00000010;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(500);</a:t>
            </a:r>
          </a:p>
          <a:p>
            <a:pPr algn="l"/>
            <a:r>
              <a:rPr lang="en-US" sz="2800" dirty="0">
                <a:solidFill>
                  <a:schemeClr val="accent1"/>
                </a:solidFill>
                <a:cs typeface="Times New Roman"/>
              </a:rPr>
              <a:t>     PORTC=0B00000100;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    </a:t>
            </a:r>
          </a:p>
          <a:p>
            <a:pPr algn="l"/>
            <a:r>
              <a:rPr lang="en-US" sz="2800" dirty="0">
                <a:solidFill>
                  <a:prstClr val="black"/>
                </a:solidFill>
                <a:cs typeface="Times New Roman"/>
              </a:rPr>
              <a:t>     }</a:t>
            </a:r>
            <a:endParaRPr lang="ar-SA" sz="2800" dirty="0">
              <a:solidFill>
                <a:prstClr val="black"/>
              </a:solidFill>
              <a:cs typeface="Times New Roman"/>
            </a:endParaRPr>
          </a:p>
          <a:p>
            <a:pPr algn="l"/>
            <a:r>
              <a:rPr lang="en-US" sz="2800" dirty="0">
                <a:solidFill>
                  <a:prstClr val="black"/>
                </a:solidFill>
                <a:cs typeface="Times New Roman"/>
              </a:rPr>
              <a:t>                     }</a:t>
            </a:r>
          </a:p>
          <a:p>
            <a:pPr algn="l"/>
            <a:r>
              <a:rPr lang="en-US" sz="2800" dirty="0">
                <a:solidFill>
                  <a:prstClr val="black"/>
                </a:solidFill>
                <a:cs typeface="Times New Roman"/>
              </a:rPr>
              <a:t>      </a:t>
            </a:r>
          </a:p>
        </p:txBody>
      </p:sp>
    </p:spTree>
    <p:extLst>
      <p:ext uri="{BB962C8B-B14F-4D97-AF65-F5344CB8AC3E}">
        <p14:creationId xmlns:p14="http://schemas.microsoft.com/office/powerpoint/2010/main" val="2107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97612" y="211286"/>
            <a:ext cx="4932761" cy="769441"/>
          </a:xfrm>
          <a:prstGeom prst="rect">
            <a:avLst/>
          </a:prstGeom>
        </p:spPr>
        <p:txBody>
          <a:bodyPr wrap="none">
            <a:spAutoFit/>
          </a:bodyPr>
          <a:lstStyle/>
          <a:p>
            <a:pPr algn="ctr"/>
            <a:r>
              <a:rPr lang="ar-SA" sz="4400" b="1" dirty="0">
                <a:solidFill>
                  <a:srgbClr val="FF0000"/>
                </a:solidFill>
              </a:rPr>
              <a:t>تطبيق (لعبة الحظ الرقمي)</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56</a:t>
            </a:fld>
            <a:endParaRPr lang="ar-SA">
              <a:solidFill>
                <a:prstClr val="black">
                  <a:tint val="75000"/>
                </a:prstClr>
              </a:solidFill>
            </a:endParaRPr>
          </a:p>
        </p:txBody>
      </p:sp>
      <p:sp>
        <p:nvSpPr>
          <p:cNvPr id="3" name="مستطيل 2"/>
          <p:cNvSpPr/>
          <p:nvPr/>
        </p:nvSpPr>
        <p:spPr>
          <a:xfrm>
            <a:off x="596069" y="888965"/>
            <a:ext cx="7959766" cy="1077218"/>
          </a:xfrm>
          <a:prstGeom prst="rect">
            <a:avLst/>
          </a:prstGeom>
        </p:spPr>
        <p:txBody>
          <a:bodyPr wrap="square">
            <a:spAutoFit/>
          </a:bodyPr>
          <a:lstStyle/>
          <a:p>
            <a:pPr algn="just"/>
            <a:r>
              <a:rPr lang="ar-SA" sz="3200" dirty="0">
                <a:solidFill>
                  <a:prstClr val="black"/>
                </a:solidFill>
                <a:cs typeface="Times New Roman"/>
              </a:rPr>
              <a:t>برمج الدارة بحيث كل كبسة على</a:t>
            </a:r>
            <a:r>
              <a:rPr lang="en-US" sz="3200" dirty="0">
                <a:solidFill>
                  <a:prstClr val="black"/>
                </a:solidFill>
                <a:cs typeface="Times New Roman"/>
              </a:rPr>
              <a:t> Button </a:t>
            </a:r>
            <a:r>
              <a:rPr lang="ar-SA" sz="3200" dirty="0">
                <a:solidFill>
                  <a:prstClr val="black"/>
                </a:solidFill>
                <a:cs typeface="Times New Roman"/>
              </a:rPr>
              <a:t>يظهر رقم </a:t>
            </a:r>
            <a:r>
              <a:rPr lang="en-US" sz="3200" dirty="0">
                <a:solidFill>
                  <a:prstClr val="black"/>
                </a:solidFill>
                <a:cs typeface="Times New Roman"/>
              </a:rPr>
              <a:t>1 </a:t>
            </a:r>
            <a:r>
              <a:rPr lang="ar-SA" sz="3200" dirty="0">
                <a:solidFill>
                  <a:prstClr val="black"/>
                </a:solidFill>
                <a:cs typeface="Times New Roman"/>
              </a:rPr>
              <a:t> أو </a:t>
            </a:r>
            <a:r>
              <a:rPr lang="en-US" sz="3200" dirty="0">
                <a:solidFill>
                  <a:prstClr val="black"/>
                </a:solidFill>
                <a:cs typeface="Times New Roman"/>
              </a:rPr>
              <a:t>2</a:t>
            </a:r>
            <a:r>
              <a:rPr lang="ar-SA" sz="3200" dirty="0">
                <a:solidFill>
                  <a:prstClr val="black"/>
                </a:solidFill>
                <a:cs typeface="Times New Roman"/>
              </a:rPr>
              <a:t> بطريقة عشوائية .</a:t>
            </a:r>
          </a:p>
        </p:txBody>
      </p:sp>
      <p:pic>
        <p:nvPicPr>
          <p:cNvPr id="4098" name="Picture 2" descr="C:\Users\shift\Desktop\my work\COURSE MICRO\applications\application2\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38" y="1966183"/>
            <a:ext cx="8539028" cy="480876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6147644" y="565631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\Examples\Ex02</a:t>
            </a:r>
            <a:endParaRPr lang="ar-SA" b="1" dirty="0">
              <a:solidFill>
                <a:srgbClr val="FF0000"/>
              </a:solidFill>
            </a:endParaRPr>
          </a:p>
        </p:txBody>
      </p:sp>
      <p:sp>
        <p:nvSpPr>
          <p:cNvPr id="8" name="مستطيل 7"/>
          <p:cNvSpPr/>
          <p:nvPr/>
        </p:nvSpPr>
        <p:spPr>
          <a:xfrm>
            <a:off x="5940152" y="558865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86237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634401" y="188640"/>
            <a:ext cx="7272808" cy="6001643"/>
          </a:xfrm>
          <a:prstGeom prst="rect">
            <a:avLst/>
          </a:prstGeom>
        </p:spPr>
        <p:txBody>
          <a:bodyPr wrap="square">
            <a:spAutoFit/>
          </a:bodyPr>
          <a:lstStyle/>
          <a:p>
            <a:pPr algn="l"/>
            <a:r>
              <a:rPr lang="en-US" sz="2400" dirty="0">
                <a:solidFill>
                  <a:prstClr val="black"/>
                </a:solidFill>
                <a:cs typeface="Times New Roman"/>
              </a:rPr>
              <a:t>#include &lt;mega16.h&gt;</a:t>
            </a:r>
          </a:p>
          <a:p>
            <a:pPr algn="l"/>
            <a:r>
              <a:rPr lang="en-US" sz="2400" dirty="0">
                <a:solidFill>
                  <a:prstClr val="black"/>
                </a:solidFill>
                <a:cs typeface="Times New Roman"/>
              </a:rPr>
              <a:t>#include &lt;</a:t>
            </a:r>
            <a:r>
              <a:rPr lang="en-US" sz="2400" dirty="0" err="1">
                <a:solidFill>
                  <a:prstClr val="black"/>
                </a:solidFill>
                <a:cs typeface="Times New Roman"/>
              </a:rPr>
              <a:t>delay.h</a:t>
            </a:r>
            <a:r>
              <a:rPr lang="en-US" sz="2400" dirty="0">
                <a:solidFill>
                  <a:prstClr val="black"/>
                </a:solidFill>
                <a:cs typeface="Times New Roman"/>
              </a:rPr>
              <a:t>&gt;</a:t>
            </a:r>
          </a:p>
          <a:p>
            <a:pPr algn="l"/>
            <a:r>
              <a:rPr lang="en-US" sz="2400" dirty="0">
                <a:solidFill>
                  <a:prstClr val="black"/>
                </a:solidFill>
                <a:cs typeface="Times New Roman"/>
              </a:rPr>
              <a:t>void main(){</a:t>
            </a:r>
          </a:p>
          <a:p>
            <a:pPr algn="l"/>
            <a:r>
              <a:rPr lang="en-US" sz="2400" dirty="0">
                <a:solidFill>
                  <a:prstClr val="black"/>
                </a:solidFill>
                <a:cs typeface="Times New Roman"/>
              </a:rPr>
              <a:t>DDRC=0B01111111;</a:t>
            </a:r>
          </a:p>
          <a:p>
            <a:pPr algn="l"/>
            <a:r>
              <a:rPr lang="en-US" sz="2400" dirty="0">
                <a:solidFill>
                  <a:prstClr val="black"/>
                </a:solidFill>
                <a:cs typeface="Times New Roman"/>
              </a:rPr>
              <a:t>while (1)</a:t>
            </a:r>
          </a:p>
          <a:p>
            <a:pPr algn="l"/>
            <a:r>
              <a:rPr lang="en-US" sz="2400" dirty="0">
                <a:solidFill>
                  <a:prstClr val="black"/>
                </a:solidFill>
                <a:cs typeface="Times New Roman"/>
              </a:rPr>
              <a:t>      {</a:t>
            </a:r>
          </a:p>
          <a:p>
            <a:pPr algn="l"/>
            <a:r>
              <a:rPr lang="en-US" sz="2400" dirty="0">
                <a:solidFill>
                  <a:prstClr val="black"/>
                </a:solidFill>
                <a:cs typeface="Times New Roman"/>
              </a:rPr>
              <a:t>      </a:t>
            </a:r>
            <a:r>
              <a:rPr lang="en-US" sz="2400" dirty="0">
                <a:solidFill>
                  <a:srgbClr val="FF0000"/>
                </a:solidFill>
                <a:cs typeface="Times New Roman"/>
              </a:rPr>
              <a:t>if (PINB.0==1)        </a:t>
            </a:r>
          </a:p>
          <a:p>
            <a:pPr algn="l"/>
            <a:r>
              <a:rPr lang="en-US" sz="2400" dirty="0">
                <a:solidFill>
                  <a:srgbClr val="FF0000"/>
                </a:solidFill>
                <a:cs typeface="Times New Roman"/>
              </a:rPr>
              <a:t>      { PORTC=0B00000110;  </a:t>
            </a:r>
          </a:p>
          <a:p>
            <a:pPr algn="l"/>
            <a:r>
              <a:rPr lang="en-US" sz="2400" dirty="0">
                <a:solidFill>
                  <a:srgbClr val="FF0000"/>
                </a:solidFill>
                <a:cs typeface="Times New Roman"/>
              </a:rPr>
              <a:t>        </a:t>
            </a:r>
            <a:r>
              <a:rPr lang="en-US" sz="2400" dirty="0" err="1">
                <a:solidFill>
                  <a:srgbClr val="FF0000"/>
                </a:solidFill>
                <a:cs typeface="Times New Roman"/>
              </a:rPr>
              <a:t>delay_ms</a:t>
            </a:r>
            <a:r>
              <a:rPr lang="en-US" sz="2400" dirty="0">
                <a:solidFill>
                  <a:srgbClr val="FF0000"/>
                </a:solidFill>
                <a:cs typeface="Times New Roman"/>
              </a:rPr>
              <a:t>(10);</a:t>
            </a:r>
          </a:p>
          <a:p>
            <a:pPr algn="l"/>
            <a:r>
              <a:rPr lang="en-US" sz="2400" dirty="0">
                <a:solidFill>
                  <a:srgbClr val="FF0000"/>
                </a:solidFill>
                <a:cs typeface="Times New Roman"/>
              </a:rPr>
              <a:t>      }</a:t>
            </a:r>
          </a:p>
          <a:p>
            <a:pPr algn="l"/>
            <a:r>
              <a:rPr lang="en-US" sz="2400" dirty="0">
                <a:solidFill>
                  <a:prstClr val="black"/>
                </a:solidFill>
                <a:cs typeface="Times New Roman"/>
              </a:rPr>
              <a:t>      </a:t>
            </a:r>
            <a:r>
              <a:rPr lang="en-US" sz="2400" dirty="0">
                <a:solidFill>
                  <a:schemeClr val="accent1"/>
                </a:solidFill>
                <a:cs typeface="Times New Roman"/>
              </a:rPr>
              <a:t>if (PINB.0==1)   </a:t>
            </a:r>
          </a:p>
          <a:p>
            <a:pPr algn="l"/>
            <a:r>
              <a:rPr lang="en-US" sz="2400" dirty="0">
                <a:solidFill>
                  <a:schemeClr val="accent1"/>
                </a:solidFill>
                <a:cs typeface="Times New Roman"/>
              </a:rPr>
              <a:t>      {PORTC=0B01011011;</a:t>
            </a:r>
          </a:p>
          <a:p>
            <a:pPr algn="l"/>
            <a:r>
              <a:rPr lang="en-US" sz="2400" dirty="0">
                <a:solidFill>
                  <a:schemeClr val="accent1"/>
                </a:solidFill>
                <a:cs typeface="Times New Roman"/>
              </a:rPr>
              <a:t>          </a:t>
            </a:r>
            <a:r>
              <a:rPr lang="en-US" sz="2400" dirty="0" err="1">
                <a:solidFill>
                  <a:schemeClr val="accent1"/>
                </a:solidFill>
                <a:cs typeface="Times New Roman"/>
              </a:rPr>
              <a:t>delay_ms</a:t>
            </a:r>
            <a:r>
              <a:rPr lang="en-US" sz="2400" dirty="0">
                <a:solidFill>
                  <a:schemeClr val="accent1"/>
                </a:solidFill>
                <a:cs typeface="Times New Roman"/>
              </a:rPr>
              <a:t>(10);</a:t>
            </a:r>
          </a:p>
          <a:p>
            <a:pPr algn="l"/>
            <a:r>
              <a:rPr lang="en-US" sz="2400" dirty="0">
                <a:solidFill>
                  <a:schemeClr val="accent1"/>
                </a:solidFill>
                <a:cs typeface="Times New Roman"/>
              </a:rPr>
              <a:t>        }</a:t>
            </a:r>
          </a:p>
          <a:p>
            <a:pPr algn="l"/>
            <a:r>
              <a:rPr lang="en-US" sz="2400" dirty="0">
                <a:solidFill>
                  <a:prstClr val="black"/>
                </a:solidFill>
                <a:cs typeface="Times New Roman"/>
              </a:rPr>
              <a:t>      }</a:t>
            </a:r>
          </a:p>
          <a:p>
            <a:pPr algn="l"/>
            <a:r>
              <a:rPr lang="en-US" sz="2400" dirty="0">
                <a:solidFill>
                  <a:prstClr val="black"/>
                </a:solidFill>
                <a:cs typeface="Times New Roman"/>
              </a:rPr>
              <a:t>}</a:t>
            </a:r>
          </a:p>
        </p:txBody>
      </p:sp>
    </p:spTree>
    <p:extLst>
      <p:ext uri="{BB962C8B-B14F-4D97-AF65-F5344CB8AC3E}">
        <p14:creationId xmlns:p14="http://schemas.microsoft.com/office/powerpoint/2010/main" val="3814375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58</a:t>
            </a:fld>
            <a:endParaRPr lang="ar-SA"/>
          </a:p>
        </p:txBody>
      </p:sp>
      <p:sp>
        <p:nvSpPr>
          <p:cNvPr id="3" name="مستطيل 2"/>
          <p:cNvSpPr/>
          <p:nvPr/>
        </p:nvSpPr>
        <p:spPr>
          <a:xfrm>
            <a:off x="658387" y="1916832"/>
            <a:ext cx="7959766" cy="2554545"/>
          </a:xfrm>
          <a:prstGeom prst="rect">
            <a:avLst/>
          </a:prstGeom>
        </p:spPr>
        <p:txBody>
          <a:bodyPr wrap="square">
            <a:spAutoFit/>
          </a:bodyPr>
          <a:lstStyle/>
          <a:p>
            <a:pPr marL="16510" algn="just"/>
            <a:r>
              <a:rPr lang="ar-SA" sz="3200" b="1" dirty="0">
                <a:solidFill>
                  <a:srgbClr val="0070C0"/>
                </a:solidFill>
                <a:latin typeface="Times New Roman"/>
                <a:ea typeface="Times New Roman"/>
              </a:rPr>
              <a:t>بفرض لدينا دارة  انذار ضد السرقة المبين في الشكل تحتوي </a:t>
            </a:r>
            <a:r>
              <a:rPr lang="en-US" sz="3200" b="1" dirty="0">
                <a:solidFill>
                  <a:srgbClr val="0070C0"/>
                </a:solidFill>
                <a:latin typeface="Times New Roman"/>
                <a:ea typeface="Times New Roman"/>
              </a:rPr>
              <a:t>8</a:t>
            </a:r>
            <a:r>
              <a:rPr lang="ar-SA" sz="3200" b="1" dirty="0">
                <a:solidFill>
                  <a:srgbClr val="0070C0"/>
                </a:solidFill>
                <a:latin typeface="Times New Roman"/>
                <a:ea typeface="Times New Roman"/>
              </a:rPr>
              <a:t>  حساس وزمور لتنبيه ومطلوب كتابة برنامج يشغل الزمور إذا تحسس احدى الحساسات (يعطي في خرجه </a:t>
            </a:r>
            <a:r>
              <a:rPr lang="en-US" sz="3200" b="1" dirty="0">
                <a:solidFill>
                  <a:srgbClr val="0070C0"/>
                </a:solidFill>
                <a:latin typeface="Times New Roman"/>
                <a:ea typeface="Times New Roman"/>
              </a:rPr>
              <a:t>1 Logic</a:t>
            </a:r>
            <a:r>
              <a:rPr lang="ar-SA" sz="3200" b="1" dirty="0">
                <a:solidFill>
                  <a:srgbClr val="0070C0"/>
                </a:solidFill>
                <a:latin typeface="Times New Roman"/>
                <a:ea typeface="Times New Roman"/>
              </a:rPr>
              <a:t> ) ولا يتم ايقاف الزمور حتى يتم ضغط على زر </a:t>
            </a:r>
            <a:r>
              <a:rPr lang="en-US" sz="3200" b="1" dirty="0">
                <a:solidFill>
                  <a:srgbClr val="0070C0"/>
                </a:solidFill>
                <a:latin typeface="Times New Roman"/>
                <a:ea typeface="Times New Roman"/>
              </a:rPr>
              <a:t>reset</a:t>
            </a:r>
            <a:r>
              <a:rPr lang="ar-SA" sz="3200" b="1" dirty="0">
                <a:solidFill>
                  <a:srgbClr val="0070C0"/>
                </a:solidFill>
                <a:latin typeface="Times New Roman"/>
                <a:ea typeface="Times New Roman"/>
              </a:rPr>
              <a:t>.</a:t>
            </a:r>
            <a:endParaRPr lang="en-US" sz="24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2642947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59</a:t>
            </a:fld>
            <a:endParaRPr lang="ar-SA">
              <a:solidFill>
                <a:prstClr val="black">
                  <a:tint val="75000"/>
                </a:prstClr>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2051" name="Picture 3" descr="circit1"/>
          <p:cNvPicPr>
            <a:picLocks noChangeAspect="1" noChangeArrowheads="1"/>
          </p:cNvPicPr>
          <p:nvPr/>
        </p:nvPicPr>
        <p:blipFill>
          <a:blip r:embed="rId2">
            <a:extLst>
              <a:ext uri="{28A0092B-C50C-407E-A947-70E740481C1C}">
                <a14:useLocalDpi xmlns:a14="http://schemas.microsoft.com/office/drawing/2010/main" val="0"/>
              </a:ext>
            </a:extLst>
          </a:blip>
          <a:srcRect l="16931" t="9854" r="17822" b="17152"/>
          <a:stretch>
            <a:fillRect/>
          </a:stretch>
        </p:blipFill>
        <p:spPr bwMode="auto">
          <a:xfrm rot="16200000">
            <a:off x="1093304" y="-1093305"/>
            <a:ext cx="6957393"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54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152400"/>
            <a:ext cx="7848872"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altLang="en-US" dirty="0"/>
              <a:t>Block Diagram of Microcontroller</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9663" y="1484784"/>
            <a:ext cx="5206503" cy="43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عنصر نائب لرقم الشريحة 5"/>
          <p:cNvSpPr>
            <a:spLocks noGrp="1"/>
          </p:cNvSpPr>
          <p:nvPr>
            <p:ph type="sldNum" sz="quarter" idx="12"/>
          </p:nvPr>
        </p:nvSpPr>
        <p:spPr/>
        <p:txBody>
          <a:bodyPr/>
          <a:lstStyle/>
          <a:p>
            <a:fld id="{33158A94-3844-4AEB-A9D6-1D94591ABD7E}" type="slidenum">
              <a:rPr lang="ar-SA" smtClean="0"/>
              <a:pPr/>
              <a:t>6</a:t>
            </a:fld>
            <a:endParaRPr lang="ar-SA"/>
          </a:p>
        </p:txBody>
      </p:sp>
    </p:spTree>
    <p:extLst>
      <p:ext uri="{BB962C8B-B14F-4D97-AF65-F5344CB8AC3E}">
        <p14:creationId xmlns:p14="http://schemas.microsoft.com/office/powerpoint/2010/main" val="674549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15792" y="15875"/>
            <a:ext cx="8840049" cy="830997"/>
          </a:xfrm>
          <a:prstGeom prst="rect">
            <a:avLst/>
          </a:prstGeom>
        </p:spPr>
        <p:txBody>
          <a:bodyPr wrap="none">
            <a:spAutoFit/>
          </a:bodyPr>
          <a:lstStyle/>
          <a:p>
            <a:pPr>
              <a:lnSpc>
                <a:spcPct val="150000"/>
              </a:lnSpc>
            </a:pPr>
            <a:r>
              <a:rPr lang="ar-SA" sz="3200" b="1" dirty="0">
                <a:solidFill>
                  <a:srgbClr val="FF0000"/>
                </a:solidFill>
              </a:rPr>
              <a:t>تطبيق على استخدام </a:t>
            </a:r>
            <a:r>
              <a:rPr lang="en-US" sz="3200" b="1" dirty="0">
                <a:solidFill>
                  <a:srgbClr val="FF0000"/>
                </a:solidFill>
              </a:rPr>
              <a:t>PORT</a:t>
            </a:r>
            <a:r>
              <a:rPr lang="ar-SA" sz="3200" b="1" dirty="0">
                <a:solidFill>
                  <a:srgbClr val="FF0000"/>
                </a:solidFill>
              </a:rPr>
              <a:t> كدخل باستخدام مقاومة الرفع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60</a:t>
            </a:fld>
            <a:endParaRPr lang="ar-SA">
              <a:solidFill>
                <a:prstClr val="black">
                  <a:tint val="75000"/>
                </a:prstClr>
              </a:solidFill>
            </a:endParaRPr>
          </a:p>
        </p:txBody>
      </p:sp>
      <p:sp>
        <p:nvSpPr>
          <p:cNvPr id="3" name="مستطيل 2"/>
          <p:cNvSpPr/>
          <p:nvPr/>
        </p:nvSpPr>
        <p:spPr>
          <a:xfrm>
            <a:off x="215792" y="836712"/>
            <a:ext cx="8402361" cy="1077218"/>
          </a:xfrm>
          <a:prstGeom prst="rect">
            <a:avLst/>
          </a:prstGeom>
        </p:spPr>
        <p:txBody>
          <a:bodyPr wrap="square">
            <a:spAutoFit/>
          </a:bodyPr>
          <a:lstStyle/>
          <a:p>
            <a:pPr algn="just"/>
            <a:r>
              <a:rPr lang="ar-SA" sz="3200" dirty="0"/>
              <a:t>اكتب برنامج ي</a:t>
            </a:r>
            <a:r>
              <a:rPr lang="ar-SY" sz="3200" dirty="0"/>
              <a:t>قوم</a:t>
            </a:r>
            <a:r>
              <a:rPr lang="en-US" sz="3200" dirty="0"/>
              <a:t> </a:t>
            </a:r>
            <a:r>
              <a:rPr lang="ar-SY" sz="3200" dirty="0"/>
              <a:t> بتشغل </a:t>
            </a:r>
            <a:r>
              <a:rPr lang="en-US" sz="3200" dirty="0"/>
              <a:t>LED</a:t>
            </a:r>
            <a:r>
              <a:rPr lang="ar-SY" sz="3200" dirty="0"/>
              <a:t> لمدة </a:t>
            </a:r>
            <a:r>
              <a:rPr lang="en-US" sz="3200" dirty="0"/>
              <a:t> </a:t>
            </a:r>
            <a:r>
              <a:rPr lang="en-US" sz="3200" dirty="0">
                <a:solidFill>
                  <a:prstClr val="black"/>
                </a:solidFill>
              </a:rPr>
              <a:t>200ms</a:t>
            </a:r>
            <a:r>
              <a:rPr lang="ar-SY" sz="3200" dirty="0"/>
              <a:t>وإطفاء</a:t>
            </a:r>
            <a:r>
              <a:rPr lang="ar-SA" sz="3200" dirty="0"/>
              <a:t> </a:t>
            </a:r>
            <a:r>
              <a:rPr lang="en-US" sz="3200" dirty="0"/>
              <a:t>LED</a:t>
            </a:r>
            <a:r>
              <a:rPr lang="ar-SA" sz="3200" dirty="0"/>
              <a:t> </a:t>
            </a:r>
            <a:r>
              <a:rPr lang="ar-SY" sz="3200" dirty="0"/>
              <a:t>لمدة </a:t>
            </a:r>
            <a:r>
              <a:rPr lang="en-US" sz="3200" dirty="0"/>
              <a:t>200ms</a:t>
            </a:r>
            <a:r>
              <a:rPr lang="ar-SA" sz="3200" dirty="0"/>
              <a:t> .... وهكذا يستمر بالعمل </a:t>
            </a:r>
            <a:r>
              <a:rPr lang="ar-SA" sz="3200" b="1" dirty="0">
                <a:solidFill>
                  <a:schemeClr val="accent1"/>
                </a:solidFill>
              </a:rPr>
              <a:t>إذا تم ضغط </a:t>
            </a:r>
            <a:r>
              <a:rPr lang="en-US" sz="3200" b="1" dirty="0">
                <a:solidFill>
                  <a:schemeClr val="accent1"/>
                </a:solidFill>
              </a:rPr>
              <a:t>button</a:t>
            </a:r>
            <a:r>
              <a:rPr lang="ar-SA" sz="3200" b="1" dirty="0">
                <a:solidFill>
                  <a:schemeClr val="accent1"/>
                </a:solidFill>
              </a:rPr>
              <a:t>.</a:t>
            </a:r>
            <a:endParaRPr lang="ar-SA" sz="3200" b="1" dirty="0">
              <a:solidFill>
                <a:schemeClr val="accent1"/>
              </a:solidFill>
              <a:cs typeface="Times New Roman"/>
            </a:endParaRPr>
          </a:p>
        </p:txBody>
      </p:sp>
      <p:sp>
        <p:nvSpPr>
          <p:cNvPr id="6" name="مربع نص 5"/>
          <p:cNvSpPr txBox="1"/>
          <p:nvPr/>
        </p:nvSpPr>
        <p:spPr>
          <a:xfrm>
            <a:off x="5220072" y="1772816"/>
            <a:ext cx="3600400" cy="5262979"/>
          </a:xfrm>
          <a:prstGeom prst="rect">
            <a:avLst/>
          </a:prstGeom>
          <a:noFill/>
        </p:spPr>
        <p:txBody>
          <a:bodyPr wrap="square" rtlCol="1">
            <a:spAutoFit/>
          </a:bodyPr>
          <a:lstStyle/>
          <a:p>
            <a:pPr algn="l" rtl="0"/>
            <a:r>
              <a:rPr lang="en-US" sz="2400" b="1" dirty="0">
                <a:solidFill>
                  <a:schemeClr val="tx2"/>
                </a:solidFill>
                <a:cs typeface="+mj-cs"/>
              </a:rPr>
              <a:t>#include &lt;mega16.h&gt;</a:t>
            </a:r>
          </a:p>
          <a:p>
            <a:pPr algn="l" rtl="0"/>
            <a:r>
              <a:rPr lang="en-US" sz="2400" b="1" dirty="0">
                <a:solidFill>
                  <a:schemeClr val="tx2"/>
                </a:solidFill>
                <a:cs typeface="+mj-cs"/>
              </a:rPr>
              <a:t>#include &lt;</a:t>
            </a:r>
            <a:r>
              <a:rPr lang="en-US" sz="2400" b="1" dirty="0" err="1">
                <a:solidFill>
                  <a:schemeClr val="tx2"/>
                </a:solidFill>
                <a:cs typeface="+mj-cs"/>
              </a:rPr>
              <a:t>delay.h</a:t>
            </a:r>
            <a:r>
              <a:rPr lang="en-US" sz="2400" b="1" dirty="0">
                <a:solidFill>
                  <a:schemeClr val="tx2"/>
                </a:solidFill>
                <a:cs typeface="+mj-cs"/>
              </a:rPr>
              <a:t>&gt;</a:t>
            </a:r>
          </a:p>
          <a:p>
            <a:pPr algn="l" rtl="0"/>
            <a:r>
              <a:rPr lang="en-US" sz="2400" b="1" dirty="0">
                <a:solidFill>
                  <a:schemeClr val="tx2"/>
                </a:solidFill>
                <a:cs typeface="+mj-cs"/>
              </a:rPr>
              <a:t>void main(void)</a:t>
            </a:r>
          </a:p>
          <a:p>
            <a:pPr algn="l" rtl="0"/>
            <a:r>
              <a:rPr lang="en-US" sz="2400" b="1" dirty="0">
                <a:solidFill>
                  <a:schemeClr val="tx2"/>
                </a:solidFill>
                <a:cs typeface="+mj-cs"/>
              </a:rPr>
              <a:t>{</a:t>
            </a:r>
          </a:p>
          <a:p>
            <a:pPr algn="l" rtl="0"/>
            <a:r>
              <a:rPr lang="en-US" sz="2400" b="1" dirty="0">
                <a:solidFill>
                  <a:schemeClr val="tx2"/>
                </a:solidFill>
                <a:cs typeface="+mj-cs"/>
              </a:rPr>
              <a:t>DDRC.0=1;</a:t>
            </a:r>
          </a:p>
          <a:p>
            <a:pPr algn="l" rtl="0"/>
            <a:r>
              <a:rPr lang="en-US" sz="2400" b="1" dirty="0">
                <a:solidFill>
                  <a:srgbClr val="FF0000"/>
                </a:solidFill>
                <a:cs typeface="+mj-cs"/>
              </a:rPr>
              <a:t>PORTA.0=1;</a:t>
            </a:r>
          </a:p>
          <a:p>
            <a:pPr algn="l" rtl="0"/>
            <a:r>
              <a:rPr lang="en-US" sz="2400" b="1" dirty="0">
                <a:solidFill>
                  <a:schemeClr val="tx2"/>
                </a:solidFill>
                <a:cs typeface="+mj-cs"/>
              </a:rPr>
              <a:t>Start:</a:t>
            </a:r>
          </a:p>
          <a:p>
            <a:pPr algn="l" rtl="0"/>
            <a:r>
              <a:rPr lang="en-US" sz="2400" b="1" dirty="0">
                <a:solidFill>
                  <a:schemeClr val="tx2"/>
                </a:solidFill>
                <a:cs typeface="+mj-cs"/>
              </a:rPr>
              <a:t>if (PINA.0==0)</a:t>
            </a:r>
          </a:p>
          <a:p>
            <a:pPr algn="l" rtl="0"/>
            <a:r>
              <a:rPr lang="en-US" sz="2400" b="1" dirty="0">
                <a:solidFill>
                  <a:schemeClr val="tx2"/>
                </a:solidFill>
                <a:cs typeface="+mj-cs"/>
              </a:rPr>
              <a:t>       { PORTC.0= 1;</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a:solidFill>
                  <a:schemeClr val="tx2"/>
                </a:solidFill>
                <a:cs typeface="+mj-cs"/>
              </a:rPr>
              <a:t>        PORTC.0=0;</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err="1">
                <a:solidFill>
                  <a:schemeClr val="tx2"/>
                </a:solidFill>
                <a:cs typeface="+mj-cs"/>
              </a:rPr>
              <a:t>goto</a:t>
            </a:r>
            <a:r>
              <a:rPr lang="en-US" sz="2400" b="1" dirty="0">
                <a:solidFill>
                  <a:schemeClr val="tx2"/>
                </a:solidFill>
                <a:cs typeface="+mj-cs"/>
              </a:rPr>
              <a:t> Start;</a:t>
            </a:r>
          </a:p>
          <a:p>
            <a:pPr algn="l" rtl="0"/>
            <a:r>
              <a:rPr lang="en-US" sz="2400" b="1" dirty="0">
                <a:solidFill>
                  <a:schemeClr val="tx2"/>
                </a:solidFill>
                <a:cs typeface="+mj-cs"/>
              </a:rPr>
              <a:t>}</a:t>
            </a:r>
          </a:p>
        </p:txBody>
      </p:sp>
      <p:pic>
        <p:nvPicPr>
          <p:cNvPr id="3074" name="Picture 2" descr="C:\Users\shift\Desktop\my work\COURSE MICRO\micro for video\application\app4\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92" y="2057945"/>
            <a:ext cx="4422478" cy="3821867"/>
          </a:xfrm>
          <a:prstGeom prst="rect">
            <a:avLst/>
          </a:prstGeom>
          <a:noFill/>
          <a:extLst>
            <a:ext uri="{909E8E84-426E-40DD-AFC4-6F175D3DCCD1}">
              <a14:hiddenFill xmlns:a14="http://schemas.microsoft.com/office/drawing/2010/main">
                <a:solidFill>
                  <a:srgbClr val="FFFFFF"/>
                </a:solidFill>
              </a14:hiddenFill>
            </a:ext>
          </a:extLst>
        </p:spPr>
      </p:pic>
      <p:sp>
        <p:nvSpPr>
          <p:cNvPr id="11" name="مربع نص 10">
            <a:hlinkClick r:id="rId3" action="ppaction://program"/>
          </p:cNvPr>
          <p:cNvSpPr txBox="1"/>
          <p:nvPr/>
        </p:nvSpPr>
        <p:spPr>
          <a:xfrm>
            <a:off x="603028" y="572831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\Examples\Ex03</a:t>
            </a:r>
            <a:endParaRPr lang="ar-SA" b="1" dirty="0">
              <a:solidFill>
                <a:srgbClr val="FF0000"/>
              </a:solidFill>
            </a:endParaRPr>
          </a:p>
        </p:txBody>
      </p:sp>
      <p:sp>
        <p:nvSpPr>
          <p:cNvPr id="12" name="مستطيل 11"/>
          <p:cNvSpPr/>
          <p:nvPr/>
        </p:nvSpPr>
        <p:spPr>
          <a:xfrm>
            <a:off x="395536" y="566066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0080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ift\Desktop\my work\COURSE MICRO\micro for video\application\app7\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7415"/>
            <a:ext cx="7992888" cy="4390276"/>
          </a:xfrm>
          <a:prstGeom prst="rect">
            <a:avLst/>
          </a:prstGeom>
          <a:noFill/>
          <a:extLst>
            <a:ext uri="{909E8E84-426E-40DD-AFC4-6F175D3DCCD1}">
              <a14:hiddenFill xmlns:a14="http://schemas.microsoft.com/office/drawing/2010/main">
                <a:solidFill>
                  <a:srgbClr val="FFFFFF"/>
                </a:solidFill>
              </a14:hiddenFill>
            </a:ext>
          </a:extLst>
        </p:spPr>
      </p:pic>
      <p:sp>
        <p:nvSpPr>
          <p:cNvPr id="8" name="مستطيل 7"/>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اكتب برنامج ليقوم بزيادة الرقم على </a:t>
            </a:r>
            <a:r>
              <a:rPr lang="en-US" sz="3200" dirty="0">
                <a:solidFill>
                  <a:prstClr val="black"/>
                </a:solidFill>
                <a:cs typeface="Times New Roman"/>
              </a:rPr>
              <a:t>7 SEG</a:t>
            </a:r>
            <a:r>
              <a:rPr lang="ar-SA" sz="3200" dirty="0">
                <a:solidFill>
                  <a:prstClr val="black"/>
                </a:solidFill>
                <a:cs typeface="Times New Roman"/>
              </a:rPr>
              <a:t> بضغط على </a:t>
            </a:r>
            <a:r>
              <a:rPr lang="en-US" sz="3200" dirty="0">
                <a:solidFill>
                  <a:prstClr val="black"/>
                </a:solidFill>
                <a:cs typeface="Times New Roman"/>
              </a:rPr>
              <a:t>INC</a:t>
            </a:r>
            <a:r>
              <a:rPr lang="ar-SA" sz="3200" dirty="0">
                <a:solidFill>
                  <a:prstClr val="black"/>
                </a:solidFill>
                <a:cs typeface="Times New Roman"/>
              </a:rPr>
              <a:t> وبانقاص الرقم بضغط على </a:t>
            </a:r>
            <a:r>
              <a:rPr lang="en-US" sz="3200" dirty="0">
                <a:solidFill>
                  <a:prstClr val="black"/>
                </a:solidFill>
                <a:cs typeface="Times New Roman"/>
              </a:rPr>
              <a:t>DEC</a:t>
            </a:r>
            <a:r>
              <a:rPr lang="ar-SA" sz="3200" dirty="0">
                <a:solidFill>
                  <a:prstClr val="black"/>
                </a:solidFill>
                <a:cs typeface="Times New Roman"/>
              </a:rPr>
              <a:t>.</a:t>
            </a:r>
          </a:p>
        </p:txBody>
      </p:sp>
      <p:sp>
        <p:nvSpPr>
          <p:cNvPr id="9" name="مستطيل 8"/>
          <p:cNvSpPr/>
          <p:nvPr/>
        </p:nvSpPr>
        <p:spPr>
          <a:xfrm>
            <a:off x="2489819" y="139279"/>
            <a:ext cx="3765774" cy="769441"/>
          </a:xfrm>
          <a:prstGeom prst="rect">
            <a:avLst/>
          </a:prstGeom>
        </p:spPr>
        <p:txBody>
          <a:bodyPr wrap="none">
            <a:spAutoFit/>
          </a:bodyPr>
          <a:lstStyle/>
          <a:p>
            <a:pPr algn="ctr"/>
            <a:r>
              <a:rPr lang="ar-SA" sz="4400" b="1" dirty="0">
                <a:solidFill>
                  <a:srgbClr val="FF0000"/>
                </a:solidFill>
              </a:rPr>
              <a:t>تطبيق (عداد رقمي)</a:t>
            </a:r>
          </a:p>
        </p:txBody>
      </p:sp>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\Examples\Ex04</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61</a:t>
            </a:fld>
            <a:endParaRPr lang="ar-SA"/>
          </a:p>
        </p:txBody>
      </p:sp>
    </p:spTree>
    <p:extLst>
      <p:ext uri="{BB962C8B-B14F-4D97-AF65-F5344CB8AC3E}">
        <p14:creationId xmlns:p14="http://schemas.microsoft.com/office/powerpoint/2010/main" val="1194814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51520" y="270956"/>
            <a:ext cx="9217024" cy="6555641"/>
          </a:xfrm>
          <a:prstGeom prst="rect">
            <a:avLst/>
          </a:prstGeom>
        </p:spPr>
        <p:txBody>
          <a:bodyPr wrap="square">
            <a:spAutoFit/>
          </a:bodyPr>
          <a:lstStyle/>
          <a:p>
            <a:pPr algn="l" rtl="0"/>
            <a:r>
              <a:rPr lang="en-US" sz="2000" dirty="0"/>
              <a:t>#include &lt;mega16.h&gt;</a:t>
            </a:r>
          </a:p>
          <a:p>
            <a:pPr algn="l" rtl="0"/>
            <a:r>
              <a:rPr lang="en-US" sz="2000" dirty="0"/>
              <a:t>#include &lt;</a:t>
            </a:r>
            <a:r>
              <a:rPr lang="en-US" sz="2000" dirty="0" err="1"/>
              <a:t>delay.h</a:t>
            </a:r>
            <a:r>
              <a:rPr lang="en-US" sz="2000" dirty="0"/>
              <a:t>&gt;</a:t>
            </a:r>
          </a:p>
          <a:p>
            <a:pPr algn="l" rtl="0"/>
            <a:r>
              <a:rPr lang="en-US" sz="2000" dirty="0"/>
              <a:t>char i=5;</a:t>
            </a:r>
          </a:p>
          <a:p>
            <a:pPr algn="l" rtl="0"/>
            <a:r>
              <a:rPr lang="en-US" sz="2000" dirty="0">
                <a:solidFill>
                  <a:srgbClr val="FF0000"/>
                </a:solidFill>
              </a:rPr>
              <a:t>char </a:t>
            </a:r>
            <a:r>
              <a:rPr lang="en-US" sz="2000" dirty="0" err="1">
                <a:solidFill>
                  <a:srgbClr val="FF0000"/>
                </a:solidFill>
              </a:rPr>
              <a:t>sevenseg_code</a:t>
            </a:r>
            <a:r>
              <a:rPr lang="en-US" sz="2000" dirty="0">
                <a:solidFill>
                  <a:srgbClr val="FF0000"/>
                </a:solidFill>
              </a:rPr>
              <a:t>[10]={0x3f,0x06,0x5B,0x4f,0x66,0x6d, 0x7c,0x07,0x7f,0x6f};</a:t>
            </a:r>
          </a:p>
          <a:p>
            <a:pPr algn="l" rtl="0"/>
            <a:r>
              <a:rPr lang="en-US" sz="2000" dirty="0"/>
              <a:t>void main(void)</a:t>
            </a:r>
          </a:p>
          <a:p>
            <a:pPr algn="l" rtl="0"/>
            <a:r>
              <a:rPr lang="en-US" sz="2000" dirty="0"/>
              <a:t>{ </a:t>
            </a:r>
          </a:p>
          <a:p>
            <a:pPr algn="l" rtl="0"/>
            <a:r>
              <a:rPr lang="en-US" sz="2000" dirty="0"/>
              <a:t>DDRC=0xFF;</a:t>
            </a:r>
          </a:p>
          <a:p>
            <a:pPr algn="l" rtl="0"/>
            <a:r>
              <a:rPr lang="en-US" sz="2000" dirty="0"/>
              <a:t>PORTA=0x03;</a:t>
            </a:r>
          </a:p>
          <a:p>
            <a:pPr algn="l" rtl="0"/>
            <a:r>
              <a:rPr lang="en-US" sz="2000" dirty="0"/>
              <a:t>while (1)</a:t>
            </a:r>
          </a:p>
          <a:p>
            <a:pPr algn="l" rtl="0"/>
            <a:r>
              <a:rPr lang="en-US" sz="2000" dirty="0"/>
              <a:t>      {</a:t>
            </a:r>
          </a:p>
          <a:p>
            <a:pPr algn="l" rtl="0"/>
            <a:r>
              <a:rPr lang="en-US" sz="2000" dirty="0"/>
              <a:t>      if(PINA.0==0 &amp;&amp; i&lt;9)</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if(PINA.1==0 &amp;&amp; i&gt;0)</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a:t>
            </a:r>
            <a:r>
              <a:rPr lang="en-US" sz="2000" dirty="0">
                <a:solidFill>
                  <a:schemeClr val="accent1">
                    <a:lumMod val="75000"/>
                  </a:schemeClr>
                </a:solidFill>
              </a:rPr>
              <a:t>PORTC=</a:t>
            </a:r>
            <a:r>
              <a:rPr lang="en-US" sz="2000" dirty="0" err="1">
                <a:solidFill>
                  <a:schemeClr val="accent1">
                    <a:lumMod val="75000"/>
                  </a:schemeClr>
                </a:solidFill>
              </a:rPr>
              <a:t>sevenseg_code</a:t>
            </a:r>
            <a:r>
              <a:rPr lang="en-US" sz="2000" dirty="0">
                <a:solidFill>
                  <a:schemeClr val="accent1">
                    <a:lumMod val="75000"/>
                  </a:schemeClr>
                </a:solidFill>
              </a:rPr>
              <a:t> [i]; </a:t>
            </a:r>
          </a:p>
          <a:p>
            <a:pPr algn="l" rtl="0"/>
            <a:r>
              <a:rPr lang="en-US" sz="2000" dirty="0"/>
              <a:t>      }</a:t>
            </a:r>
          </a:p>
          <a:p>
            <a:pPr algn="l" rtl="0"/>
            <a:r>
              <a:rPr lang="en-US" sz="2000" dirty="0"/>
              <a:t>}</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62</a:t>
            </a:fld>
            <a:endParaRPr lang="ar-SA"/>
          </a:p>
        </p:txBody>
      </p:sp>
    </p:spTree>
    <p:extLst>
      <p:ext uri="{BB962C8B-B14F-4D97-AF65-F5344CB8AC3E}">
        <p14:creationId xmlns:p14="http://schemas.microsoft.com/office/powerpoint/2010/main" val="66720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1490502" y="1628800"/>
            <a:ext cx="5040560" cy="489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 name="مستطيل 2"/>
          <p:cNvSpPr/>
          <p:nvPr/>
        </p:nvSpPr>
        <p:spPr>
          <a:xfrm>
            <a:off x="1476823" y="56109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6" name="مستطيل 25"/>
          <p:cNvSpPr/>
          <p:nvPr/>
        </p:nvSpPr>
        <p:spPr>
          <a:xfrm>
            <a:off x="1501855" y="46965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13" name="مجموعة 12"/>
          <p:cNvGrpSpPr/>
          <p:nvPr/>
        </p:nvGrpSpPr>
        <p:grpSpPr>
          <a:xfrm>
            <a:off x="6473074" y="5883478"/>
            <a:ext cx="1254423" cy="369332"/>
            <a:chOff x="6889935" y="4962872"/>
            <a:chExt cx="1254423" cy="369332"/>
          </a:xfrm>
        </p:grpSpPr>
        <p:sp>
          <p:nvSpPr>
            <p:cNvPr id="5" name="شكل بيضاوي 4"/>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6" name="مربع نص 5"/>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Sensor1-&gt; </a:t>
              </a:r>
              <a:endParaRPr lang="ar-SA" b="1" dirty="0">
                <a:solidFill>
                  <a:srgbClr val="FF0000"/>
                </a:solidFill>
              </a:endParaRPr>
            </a:p>
          </p:txBody>
        </p:sp>
      </p:grpSp>
      <p:sp>
        <p:nvSpPr>
          <p:cNvPr id="27" name="مستطيل 26"/>
          <p:cNvSpPr/>
          <p:nvPr/>
        </p:nvSpPr>
        <p:spPr>
          <a:xfrm>
            <a:off x="1484472" y="37890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8" name="مستطيل 27"/>
          <p:cNvSpPr/>
          <p:nvPr/>
        </p:nvSpPr>
        <p:spPr>
          <a:xfrm>
            <a:off x="1480151" y="28746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9" name="مستطيل 28"/>
          <p:cNvSpPr/>
          <p:nvPr/>
        </p:nvSpPr>
        <p:spPr>
          <a:xfrm>
            <a:off x="1475656" y="19888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30" name="مجموعة 29"/>
          <p:cNvGrpSpPr/>
          <p:nvPr/>
        </p:nvGrpSpPr>
        <p:grpSpPr>
          <a:xfrm>
            <a:off x="6464545" y="5013176"/>
            <a:ext cx="1254423" cy="369332"/>
            <a:chOff x="6889935" y="4962872"/>
            <a:chExt cx="1254423" cy="369332"/>
          </a:xfrm>
        </p:grpSpPr>
        <p:sp>
          <p:nvSpPr>
            <p:cNvPr id="31" name="شكل بيضاوي 30"/>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2" name="مربع نص 31"/>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Sensor2-&gt; </a:t>
              </a:r>
              <a:endParaRPr lang="ar-SA" b="1" dirty="0">
                <a:solidFill>
                  <a:srgbClr val="FF0000"/>
                </a:solidFill>
              </a:endParaRPr>
            </a:p>
          </p:txBody>
        </p:sp>
      </p:grpSp>
      <p:grpSp>
        <p:nvGrpSpPr>
          <p:cNvPr id="33" name="مجموعة 32"/>
          <p:cNvGrpSpPr/>
          <p:nvPr/>
        </p:nvGrpSpPr>
        <p:grpSpPr>
          <a:xfrm>
            <a:off x="6453904" y="4077072"/>
            <a:ext cx="1254423" cy="369332"/>
            <a:chOff x="6889935" y="4962872"/>
            <a:chExt cx="1254423" cy="369332"/>
          </a:xfrm>
        </p:grpSpPr>
        <p:sp>
          <p:nvSpPr>
            <p:cNvPr id="34" name="شكل بيضاوي 33"/>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5" name="مربع نص 34"/>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Sensor3-&gt; </a:t>
              </a:r>
              <a:endParaRPr lang="ar-SA" b="1" dirty="0">
                <a:solidFill>
                  <a:srgbClr val="FF0000"/>
                </a:solidFill>
              </a:endParaRPr>
            </a:p>
          </p:txBody>
        </p:sp>
      </p:grpSp>
      <p:grpSp>
        <p:nvGrpSpPr>
          <p:cNvPr id="36" name="مجموعة 35"/>
          <p:cNvGrpSpPr/>
          <p:nvPr/>
        </p:nvGrpSpPr>
        <p:grpSpPr>
          <a:xfrm>
            <a:off x="6463631" y="3140968"/>
            <a:ext cx="1254423" cy="369332"/>
            <a:chOff x="6889935" y="4962872"/>
            <a:chExt cx="1254423" cy="369332"/>
          </a:xfrm>
        </p:grpSpPr>
        <p:sp>
          <p:nvSpPr>
            <p:cNvPr id="37" name="شكل بيضاوي 36"/>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8" name="مربع نص 37"/>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Sensor4-&gt; </a:t>
              </a:r>
              <a:endParaRPr lang="ar-SA" b="1" dirty="0">
                <a:solidFill>
                  <a:srgbClr val="FF0000"/>
                </a:solidFill>
              </a:endParaRPr>
            </a:p>
          </p:txBody>
        </p:sp>
      </p:grpSp>
      <p:grpSp>
        <p:nvGrpSpPr>
          <p:cNvPr id="39" name="مجموعة 38"/>
          <p:cNvGrpSpPr/>
          <p:nvPr/>
        </p:nvGrpSpPr>
        <p:grpSpPr>
          <a:xfrm>
            <a:off x="6487096" y="2348880"/>
            <a:ext cx="1254423" cy="369332"/>
            <a:chOff x="6889935" y="4962872"/>
            <a:chExt cx="1254423" cy="369332"/>
          </a:xfrm>
        </p:grpSpPr>
        <p:sp>
          <p:nvSpPr>
            <p:cNvPr id="40" name="شكل بيضاوي 39"/>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41" name="مربع نص 40"/>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Sensor5-&gt; </a:t>
              </a:r>
              <a:endParaRPr lang="ar-SA" b="1" dirty="0">
                <a:solidFill>
                  <a:srgbClr val="FF0000"/>
                </a:solidFill>
              </a:endParaRPr>
            </a:p>
          </p:txBody>
        </p:sp>
      </p:grpSp>
      <p:sp>
        <p:nvSpPr>
          <p:cNvPr id="47" name="مربع نص 46"/>
          <p:cNvSpPr txBox="1"/>
          <p:nvPr/>
        </p:nvSpPr>
        <p:spPr>
          <a:xfrm>
            <a:off x="8101559" y="5888657"/>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8" name="مربع نص 47"/>
          <p:cNvSpPr txBox="1"/>
          <p:nvPr/>
        </p:nvSpPr>
        <p:spPr>
          <a:xfrm>
            <a:off x="8101559" y="501317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9" name="مربع نص 48"/>
          <p:cNvSpPr txBox="1"/>
          <p:nvPr/>
        </p:nvSpPr>
        <p:spPr>
          <a:xfrm>
            <a:off x="8101559" y="4067780"/>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0" name="مربع نص 49"/>
          <p:cNvSpPr txBox="1"/>
          <p:nvPr/>
        </p:nvSpPr>
        <p:spPr>
          <a:xfrm>
            <a:off x="8101559" y="3192299"/>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1" name="مربع نص 50"/>
          <p:cNvSpPr txBox="1"/>
          <p:nvPr/>
        </p:nvSpPr>
        <p:spPr>
          <a:xfrm>
            <a:off x="8101559" y="241159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2" name="مربع نص 51"/>
          <p:cNvSpPr txBox="1"/>
          <p:nvPr/>
        </p:nvSpPr>
        <p:spPr>
          <a:xfrm>
            <a:off x="7813527" y="5867980"/>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3" name="مربع نص 52"/>
          <p:cNvSpPr txBox="1"/>
          <p:nvPr/>
        </p:nvSpPr>
        <p:spPr>
          <a:xfrm>
            <a:off x="7813527" y="4992499"/>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4" name="مربع نص 53"/>
          <p:cNvSpPr txBox="1"/>
          <p:nvPr/>
        </p:nvSpPr>
        <p:spPr>
          <a:xfrm>
            <a:off x="7813527" y="4047103"/>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5" name="مربع نص 54"/>
          <p:cNvSpPr txBox="1"/>
          <p:nvPr/>
        </p:nvSpPr>
        <p:spPr>
          <a:xfrm>
            <a:off x="7813527" y="3171622"/>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6" name="مربع نص 55"/>
          <p:cNvSpPr txBox="1"/>
          <p:nvPr/>
        </p:nvSpPr>
        <p:spPr>
          <a:xfrm>
            <a:off x="7813527" y="2400211"/>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7" name="مستطيل 56"/>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9" name="مستطيل 58"/>
          <p:cNvSpPr/>
          <p:nvPr/>
        </p:nvSpPr>
        <p:spPr>
          <a:xfrm>
            <a:off x="667514" y="680194"/>
            <a:ext cx="7959766" cy="1077218"/>
          </a:xfrm>
          <a:prstGeom prst="rect">
            <a:avLst/>
          </a:prstGeom>
        </p:spPr>
        <p:txBody>
          <a:bodyPr wrap="square">
            <a:spAutoFit/>
          </a:bodyPr>
          <a:lstStyle/>
          <a:p>
            <a:pPr algn="just"/>
            <a:r>
              <a:rPr lang="ar-SA" sz="3200" dirty="0">
                <a:solidFill>
                  <a:prstClr val="black"/>
                </a:solidFill>
                <a:cs typeface="Times New Roman"/>
              </a:rPr>
              <a:t>صمم دارة لتحديد مستوى سائل في خزان لخمسة مستويات بحيث تظهر النتيجة على </a:t>
            </a:r>
            <a:r>
              <a:rPr lang="en-US" sz="3200" dirty="0">
                <a:solidFill>
                  <a:prstClr val="black"/>
                </a:solidFill>
                <a:cs typeface="Times New Roman"/>
              </a:rPr>
              <a:t>7-seg</a:t>
            </a:r>
            <a:r>
              <a:rPr lang="ar-SA" sz="3200" dirty="0">
                <a:solidFill>
                  <a:prstClr val="black"/>
                </a:solidFill>
                <a:cs typeface="Times New Roman"/>
              </a:rPr>
              <a:t>.</a:t>
            </a:r>
          </a:p>
        </p:txBody>
      </p:sp>
      <p:sp>
        <p:nvSpPr>
          <p:cNvPr id="4" name="مربع نص 3"/>
          <p:cNvSpPr txBox="1"/>
          <p:nvPr/>
        </p:nvSpPr>
        <p:spPr>
          <a:xfrm>
            <a:off x="323528" y="1757412"/>
            <a:ext cx="792088" cy="461665"/>
          </a:xfrm>
          <a:prstGeom prst="rect">
            <a:avLst/>
          </a:prstGeom>
          <a:noFill/>
        </p:spPr>
        <p:txBody>
          <a:bodyPr wrap="square" rtlCol="1">
            <a:spAutoFit/>
          </a:bodyPr>
          <a:lstStyle/>
          <a:p>
            <a:pPr algn="ctr"/>
            <a:r>
              <a:rPr lang="en-US" sz="2400" b="1" dirty="0">
                <a:solidFill>
                  <a:schemeClr val="accent1"/>
                </a:solidFill>
              </a:rPr>
              <a:t>Tank</a:t>
            </a:r>
            <a:endParaRPr lang="ar-SA" sz="2400" b="1" dirty="0">
              <a:solidFill>
                <a:schemeClr val="accent1"/>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63</a:t>
            </a:fld>
            <a:endParaRPr lang="ar-SA">
              <a:solidFill>
                <a:prstClr val="black">
                  <a:tint val="75000"/>
                </a:prstClr>
              </a:solidFill>
            </a:endParaRPr>
          </a:p>
        </p:txBody>
      </p:sp>
    </p:spTree>
    <p:extLst>
      <p:ext uri="{BB962C8B-B14F-4D97-AF65-F5344CB8AC3E}">
        <p14:creationId xmlns:p14="http://schemas.microsoft.com/office/powerpoint/2010/main" val="23117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29" grpId="0" animBg="1"/>
      <p:bldP spid="47" grpId="0"/>
      <p:bldP spid="48" grpId="0"/>
      <p:bldP spid="49" grpId="0"/>
      <p:bldP spid="50" grpId="0"/>
      <p:bldP spid="51" grpId="0"/>
      <p:bldP spid="52" grpId="0"/>
      <p:bldP spid="53" grpId="0"/>
      <p:bldP spid="54" grpId="0"/>
      <p:bldP spid="55"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64</a:t>
            </a:fld>
            <a:endParaRPr lang="ar-SA">
              <a:solidFill>
                <a:prstClr val="black">
                  <a:tint val="75000"/>
                </a:prstClr>
              </a:solidFill>
            </a:endParaRPr>
          </a:p>
        </p:txBody>
      </p:sp>
      <p:pic>
        <p:nvPicPr>
          <p:cNvPr id="1026" name="Picture 2" descr="C:\Users\shift\Desktop\my work\COURSE MICRO\micro for video\application\app6\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7"/>
            <a:ext cx="8712968" cy="4608511"/>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\Examples\Ex05</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339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ext uri="{D42A27DB-BD31-4B8C-83A1-F6EECF244321}">
                <p14:modId xmlns:p14="http://schemas.microsoft.com/office/powerpoint/2010/main" val="949043850"/>
              </p:ext>
            </p:extLst>
          </p:nvPr>
        </p:nvGraphicFramePr>
        <p:xfrm>
          <a:off x="15999" y="17760"/>
          <a:ext cx="8856984" cy="6918960"/>
        </p:xfrm>
        <a:graphic>
          <a:graphicData uri="http://schemas.openxmlformats.org/drawingml/2006/table">
            <a:tbl>
              <a:tblPr rtl="1" firstRow="1" bandRow="1">
                <a:tableStyleId>{2D5ABB26-0587-4C30-8999-92F81FD0307C}</a:tableStyleId>
              </a:tblPr>
              <a:tblGrid>
                <a:gridCol w="4506010">
                  <a:extLst>
                    <a:ext uri="{9D8B030D-6E8A-4147-A177-3AD203B41FA5}">
                      <a16:colId xmlns:a16="http://schemas.microsoft.com/office/drawing/2014/main" val="20000"/>
                    </a:ext>
                  </a:extLst>
                </a:gridCol>
                <a:gridCol w="4350974">
                  <a:extLst>
                    <a:ext uri="{9D8B030D-6E8A-4147-A177-3AD203B41FA5}">
                      <a16:colId xmlns:a16="http://schemas.microsoft.com/office/drawing/2014/main" val="20001"/>
                    </a:ext>
                  </a:extLst>
                </a:gridCol>
              </a:tblGrid>
              <a:tr h="5904655">
                <a:tc>
                  <a:txBody>
                    <a:bodyPr/>
                    <a:lstStyle/>
                    <a:p>
                      <a:pPr algn="l" rtl="1"/>
                      <a:r>
                        <a:rPr lang="en-US" sz="2800" dirty="0">
                          <a:solidFill>
                            <a:schemeClr val="accent1"/>
                          </a:solidFill>
                        </a:rPr>
                        <a:t>  PORTC=0B01011011; break;</a:t>
                      </a:r>
                    </a:p>
                    <a:p>
                      <a:pPr algn="l" rtl="1"/>
                      <a:r>
                        <a:rPr lang="en-US" sz="2800" dirty="0">
                          <a:solidFill>
                            <a:srgbClr val="FF0000"/>
                          </a:solidFill>
                        </a:rPr>
                        <a:t>  case 0b00000111:</a:t>
                      </a:r>
                    </a:p>
                    <a:p>
                      <a:pPr algn="l" rtl="1"/>
                      <a:r>
                        <a:rPr lang="en-US" sz="2800" dirty="0">
                          <a:solidFill>
                            <a:schemeClr val="accent1"/>
                          </a:solidFill>
                        </a:rPr>
                        <a:t>  PORTC=0B01001111 ; break;</a:t>
                      </a:r>
                    </a:p>
                    <a:p>
                      <a:pPr algn="l" rtl="1"/>
                      <a:r>
                        <a:rPr lang="en-US" sz="2800" dirty="0">
                          <a:solidFill>
                            <a:srgbClr val="FF0000"/>
                          </a:solidFill>
                        </a:rPr>
                        <a:t>  case 0b00001111:</a:t>
                      </a:r>
                    </a:p>
                    <a:p>
                      <a:pPr algn="l" rtl="1"/>
                      <a:r>
                        <a:rPr lang="en-US" sz="2800" dirty="0">
                          <a:solidFill>
                            <a:schemeClr val="accent1"/>
                          </a:solidFill>
                        </a:rPr>
                        <a:t>  PORTC=0B01100110; break;</a:t>
                      </a:r>
                    </a:p>
                    <a:p>
                      <a:pPr algn="l" rtl="1"/>
                      <a:r>
                        <a:rPr lang="en-US" sz="2800" dirty="0">
                          <a:solidFill>
                            <a:srgbClr val="FF0000"/>
                          </a:solidFill>
                        </a:rPr>
                        <a:t>  case 0b00011111:</a:t>
                      </a:r>
                    </a:p>
                    <a:p>
                      <a:pPr algn="l" rtl="1"/>
                      <a:r>
                        <a:rPr lang="en-US" sz="2800" dirty="0">
                          <a:solidFill>
                            <a:schemeClr val="accent1"/>
                          </a:solidFill>
                        </a:rPr>
                        <a:t>  PORTC=0B01101101 ; break;</a:t>
                      </a:r>
                    </a:p>
                    <a:p>
                      <a:pPr algn="l" rtl="1"/>
                      <a:r>
                        <a:rPr lang="en-US" sz="2800" dirty="0">
                          <a:solidFill>
                            <a:srgbClr val="FF0000"/>
                          </a:solidFill>
                        </a:rPr>
                        <a:t> default:</a:t>
                      </a:r>
                    </a:p>
                    <a:p>
                      <a:pPr algn="l" rtl="1"/>
                      <a:r>
                        <a:rPr lang="en-US" sz="2800" dirty="0">
                          <a:solidFill>
                            <a:schemeClr val="accent1"/>
                          </a:solidFill>
                        </a:rPr>
                        <a:t>  PORTC=0B01111001;</a:t>
                      </a:r>
                    </a:p>
                    <a:p>
                      <a:pPr algn="l" rtl="1"/>
                      <a:r>
                        <a:rPr lang="en-US" sz="2800" kern="1200" dirty="0">
                          <a:solidFill>
                            <a:schemeClr val="tx1"/>
                          </a:solidFill>
                          <a:latin typeface="+mn-lt"/>
                          <a:ea typeface="+mn-ea"/>
                          <a:cs typeface="+mn-cs"/>
                        </a:rPr>
                        <a:t> }</a:t>
                      </a:r>
                    </a:p>
                    <a:p>
                      <a:pPr algn="l" rtl="1"/>
                      <a:r>
                        <a:rPr lang="en-US" sz="2800" b="0" dirty="0">
                          <a:solidFill>
                            <a:schemeClr val="tx1"/>
                          </a:solidFill>
                        </a:rPr>
                        <a:t> </a:t>
                      </a:r>
                      <a:r>
                        <a:rPr lang="en-US" sz="2800" b="0" dirty="0" err="1">
                          <a:solidFill>
                            <a:schemeClr val="tx1"/>
                          </a:solidFill>
                        </a:rPr>
                        <a:t>goto</a:t>
                      </a:r>
                      <a:r>
                        <a:rPr lang="en-US" sz="2800" b="0" dirty="0">
                          <a:solidFill>
                            <a:schemeClr val="tx1"/>
                          </a:solidFill>
                        </a:rPr>
                        <a:t> loop;</a:t>
                      </a:r>
                    </a:p>
                    <a:p>
                      <a:pPr algn="l" rtl="1"/>
                      <a:r>
                        <a:rPr lang="en-US" sz="2800" b="0" kern="1200" dirty="0">
                          <a:solidFill>
                            <a:schemeClr val="tx1"/>
                          </a:solidFill>
                          <a:latin typeface="+mn-lt"/>
                          <a:ea typeface="+mn-ea"/>
                          <a:cs typeface="+mn-cs"/>
                        </a:rPr>
                        <a:t>}</a:t>
                      </a:r>
                      <a:r>
                        <a:rPr lang="en-US" sz="2800" dirty="0"/>
                        <a:t> </a:t>
                      </a:r>
                      <a:endParaRPr lang="ar-SA" sz="2800" dirty="0">
                        <a:cs typeface="+mn-cs"/>
                      </a:endParaRPr>
                    </a:p>
                  </a:txBody>
                  <a:tcPr/>
                </a:tc>
                <a:tc>
                  <a:txBody>
                    <a:bodyPr/>
                    <a:lstStyle/>
                    <a:p>
                      <a:pPr algn="l" rtl="1"/>
                      <a:r>
                        <a:rPr lang="en-US" sz="2800" dirty="0"/>
                        <a:t>#include &lt;mega16.h&gt;</a:t>
                      </a:r>
                    </a:p>
                    <a:p>
                      <a:pPr algn="l" rtl="1"/>
                      <a:r>
                        <a:rPr lang="en-US" sz="2800" dirty="0"/>
                        <a:t>void main(void){</a:t>
                      </a:r>
                    </a:p>
                    <a:p>
                      <a:pPr algn="l" rtl="1"/>
                      <a:r>
                        <a:rPr lang="en-US" sz="2800" dirty="0"/>
                        <a:t> DDRC=0b11111111 ;</a:t>
                      </a:r>
                    </a:p>
                    <a:p>
                      <a:pPr algn="l" rtl="1"/>
                      <a:r>
                        <a:rPr lang="en-US" sz="2800" dirty="0"/>
                        <a:t> loop:</a:t>
                      </a:r>
                    </a:p>
                    <a:p>
                      <a:pPr algn="l" rtl="1"/>
                      <a:r>
                        <a:rPr lang="en-US" sz="2800" dirty="0"/>
                        <a:t> switch (</a:t>
                      </a:r>
                      <a:r>
                        <a:rPr lang="en-US" sz="2800" dirty="0">
                          <a:solidFill>
                            <a:srgbClr val="FF0000"/>
                          </a:solidFill>
                        </a:rPr>
                        <a:t>PINB</a:t>
                      </a:r>
                      <a:r>
                        <a:rPr lang="en-US" sz="2800" dirty="0"/>
                        <a:t>)</a:t>
                      </a:r>
                    </a:p>
                    <a:p>
                      <a:pPr algn="l" rtl="1"/>
                      <a:r>
                        <a:rPr lang="en-US" sz="2800" dirty="0"/>
                        <a:t> {</a:t>
                      </a:r>
                    </a:p>
                    <a:p>
                      <a:pPr algn="l" rtl="1"/>
                      <a:r>
                        <a:rPr lang="en-US" sz="2800" dirty="0">
                          <a:solidFill>
                            <a:srgbClr val="FF0000"/>
                          </a:solidFill>
                        </a:rPr>
                        <a:t>case 0b00000000:</a:t>
                      </a:r>
                    </a:p>
                    <a:p>
                      <a:pPr algn="l" rtl="1"/>
                      <a:r>
                        <a:rPr lang="en-US" sz="2800" dirty="0">
                          <a:solidFill>
                            <a:schemeClr val="accent1"/>
                          </a:solidFill>
                        </a:rPr>
                        <a:t>PORTC=0B00111111; break;</a:t>
                      </a:r>
                    </a:p>
                    <a:p>
                      <a:pPr algn="l" rtl="1"/>
                      <a:r>
                        <a:rPr lang="en-US" sz="2800" dirty="0">
                          <a:solidFill>
                            <a:srgbClr val="FF0000"/>
                          </a:solidFill>
                        </a:rPr>
                        <a:t>case 0b00000001:</a:t>
                      </a:r>
                    </a:p>
                    <a:p>
                      <a:pPr algn="l" rtl="1"/>
                      <a:r>
                        <a:rPr lang="en-US" sz="2800" dirty="0">
                          <a:solidFill>
                            <a:schemeClr val="accent1"/>
                          </a:solidFill>
                        </a:rPr>
                        <a:t>PORTC=0B00000110; break;</a:t>
                      </a:r>
                    </a:p>
                    <a:p>
                      <a:pPr algn="l" rtl="1"/>
                      <a:r>
                        <a:rPr lang="en-US" sz="2800" dirty="0">
                          <a:solidFill>
                            <a:srgbClr val="FF0000"/>
                          </a:solidFill>
                        </a:rPr>
                        <a:t>case 0b00000011:</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65</a:t>
            </a:fld>
            <a:endParaRPr lang="ar-SA"/>
          </a:p>
        </p:txBody>
      </p:sp>
    </p:spTree>
    <p:extLst>
      <p:ext uri="{BB962C8B-B14F-4D97-AF65-F5344CB8AC3E}">
        <p14:creationId xmlns:p14="http://schemas.microsoft.com/office/powerpoint/2010/main" val="2588779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893794" y="211287"/>
            <a:ext cx="1274708"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66</a:t>
            </a:fld>
            <a:endParaRPr lang="ar-SA"/>
          </a:p>
        </p:txBody>
      </p:sp>
      <p:sp>
        <p:nvSpPr>
          <p:cNvPr id="3" name="مستطيل 2"/>
          <p:cNvSpPr/>
          <p:nvPr/>
        </p:nvSpPr>
        <p:spPr>
          <a:xfrm>
            <a:off x="647522" y="980728"/>
            <a:ext cx="7959766" cy="1077218"/>
          </a:xfrm>
          <a:prstGeom prst="rect">
            <a:avLst/>
          </a:prstGeom>
        </p:spPr>
        <p:txBody>
          <a:bodyPr wrap="square">
            <a:spAutoFit/>
          </a:bodyPr>
          <a:lstStyle/>
          <a:p>
            <a:pPr marL="16510" algn="just"/>
            <a:r>
              <a:rPr lang="ar-SA" sz="3200" b="1" dirty="0">
                <a:solidFill>
                  <a:srgbClr val="0070C0"/>
                </a:solidFill>
                <a:latin typeface="Times New Roman"/>
                <a:ea typeface="Times New Roman"/>
              </a:rPr>
              <a:t>قم بتطوير التطبيق السابق ليتعمل مضخة عند المستوى الثاني وتقف عند المستوى الخامس وفق الدارة التالية :</a:t>
            </a:r>
            <a:endParaRPr lang="en-US" sz="2400" b="1" dirty="0">
              <a:solidFill>
                <a:srgbClr val="0070C0"/>
              </a:solidFill>
              <a:effectLst/>
              <a:latin typeface="Times New Roman"/>
              <a:ea typeface="Times New Roman"/>
            </a:endParaRPr>
          </a:p>
        </p:txBody>
      </p:sp>
      <p:pic>
        <p:nvPicPr>
          <p:cNvPr id="2050" name="Picture 2" descr="C:\Users\shift\Desktop\my work\COURSE MICRO\applications\h2\CIRCUIT.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66" y="2057946"/>
            <a:ext cx="8532159" cy="461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24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28970" y="211287"/>
            <a:ext cx="5604356" cy="769441"/>
          </a:xfrm>
          <a:prstGeom prst="rect">
            <a:avLst/>
          </a:prstGeom>
        </p:spPr>
        <p:txBody>
          <a:bodyPr wrap="none">
            <a:spAutoFit/>
          </a:bodyPr>
          <a:lstStyle/>
          <a:p>
            <a:pPr lvl="0" algn="ctr"/>
            <a:r>
              <a:rPr lang="ar-SA" sz="4400" b="1" dirty="0">
                <a:solidFill>
                  <a:srgbClr val="FF0000"/>
                </a:solidFill>
              </a:rPr>
              <a:t>سرعة تنفيذ التعليمة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67</a:t>
            </a:fld>
            <a:endParaRPr lang="ar-SA"/>
          </a:p>
        </p:txBody>
      </p:sp>
      <p:sp>
        <p:nvSpPr>
          <p:cNvPr id="3" name="مستطيل 2"/>
          <p:cNvSpPr/>
          <p:nvPr/>
        </p:nvSpPr>
        <p:spPr>
          <a:xfrm>
            <a:off x="658387" y="1124744"/>
            <a:ext cx="7959766" cy="2308324"/>
          </a:xfrm>
          <a:prstGeom prst="rect">
            <a:avLst/>
          </a:prstGeom>
        </p:spPr>
        <p:txBody>
          <a:bodyPr wrap="square">
            <a:spAutoFit/>
          </a:bodyPr>
          <a:lstStyle/>
          <a:p>
            <a:pPr algn="just"/>
            <a:r>
              <a:rPr lang="ar-SA" sz="2800" dirty="0"/>
              <a:t>تنفذ معظم تعليمات (</a:t>
            </a:r>
            <a:r>
              <a:rPr lang="en-US" sz="2800" dirty="0"/>
              <a:t>Assembly</a:t>
            </a:r>
            <a:r>
              <a:rPr lang="ar-SA" sz="2800" dirty="0"/>
              <a:t>) في عائلة </a:t>
            </a:r>
            <a:r>
              <a:rPr lang="en-US" sz="2800" dirty="0"/>
              <a:t>AVR</a:t>
            </a:r>
            <a:r>
              <a:rPr lang="ar-SA" sz="2800" dirty="0"/>
              <a:t> خلال دورة آلة واحدة، حيث تتم عملية إحضار وتنفيذ التعليمة تفرعياً حسب بنية هارفارد </a:t>
            </a:r>
            <a:r>
              <a:rPr lang="en-US" sz="2800" dirty="0"/>
              <a:t>Harvard</a:t>
            </a:r>
            <a:r>
              <a:rPr lang="ar-SA" sz="2800" dirty="0"/>
              <a:t>، التي تمكننا من تنفيذ مليون تعليمة في الثانية </a:t>
            </a:r>
            <a:r>
              <a:rPr lang="en-US" sz="2800" dirty="0"/>
              <a:t>1MIPS</a:t>
            </a:r>
            <a:r>
              <a:rPr lang="ar-SA" sz="2800" dirty="0"/>
              <a:t> لكل </a:t>
            </a:r>
            <a:r>
              <a:rPr lang="en-US" sz="2800" dirty="0"/>
              <a:t>1MHz</a:t>
            </a:r>
            <a:r>
              <a:rPr lang="ar-SA" sz="2800" dirty="0"/>
              <a:t>.</a:t>
            </a:r>
            <a:endParaRPr lang="en-US" sz="2800" dirty="0"/>
          </a:p>
          <a:p>
            <a:pPr algn="just"/>
            <a:endParaRPr lang="ar-SA" sz="3200" dirty="0">
              <a:cs typeface="+mj-cs"/>
            </a:endParaRPr>
          </a:p>
        </p:txBody>
      </p:sp>
      <p:pic>
        <p:nvPicPr>
          <p:cNvPr id="3074" name="Picture 2" descr="F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00" y="2924944"/>
            <a:ext cx="8165893" cy="331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سهم لأعلى 6"/>
          <p:cNvSpPr/>
          <p:nvPr/>
        </p:nvSpPr>
        <p:spPr>
          <a:xfrm>
            <a:off x="3563888" y="458197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سهم لأعلى 8"/>
          <p:cNvSpPr/>
          <p:nvPr/>
        </p:nvSpPr>
        <p:spPr>
          <a:xfrm>
            <a:off x="4932040" y="4992810"/>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سهم لأعلى 9"/>
          <p:cNvSpPr/>
          <p:nvPr/>
        </p:nvSpPr>
        <p:spPr>
          <a:xfrm>
            <a:off x="6372200" y="556803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1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881787" y="211287"/>
            <a:ext cx="7298728" cy="769441"/>
          </a:xfrm>
          <a:prstGeom prst="rect">
            <a:avLst/>
          </a:prstGeom>
        </p:spPr>
        <p:txBody>
          <a:bodyPr wrap="none">
            <a:spAutoFit/>
          </a:bodyPr>
          <a:lstStyle/>
          <a:p>
            <a:pPr algn="ctr"/>
            <a:r>
              <a:rPr lang="ar-SA" sz="4400" b="1" dirty="0">
                <a:solidFill>
                  <a:srgbClr val="FF0000"/>
                </a:solidFill>
              </a:rPr>
              <a:t>نظام وخيارات نبضات الساعة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68</a:t>
            </a:fld>
            <a:endParaRPr lang="ar-SA">
              <a:solidFill>
                <a:prstClr val="black">
                  <a:tint val="75000"/>
                </a:prstClr>
              </a:solidFill>
            </a:endParaRPr>
          </a:p>
        </p:txBody>
      </p:sp>
      <p:sp>
        <p:nvSpPr>
          <p:cNvPr id="3" name="مستطيل 2"/>
          <p:cNvSpPr/>
          <p:nvPr/>
        </p:nvSpPr>
        <p:spPr>
          <a:xfrm>
            <a:off x="658386" y="1124744"/>
            <a:ext cx="8090077" cy="5447645"/>
          </a:xfrm>
          <a:prstGeom prst="rect">
            <a:avLst/>
          </a:prstGeom>
        </p:spPr>
        <p:txBody>
          <a:bodyPr wrap="square">
            <a:spAutoFit/>
          </a:bodyPr>
          <a:lstStyle/>
          <a:p>
            <a:pPr algn="just"/>
            <a:r>
              <a:rPr lang="ar-SA" sz="3200" dirty="0">
                <a:solidFill>
                  <a:prstClr val="black"/>
                </a:solidFill>
              </a:rPr>
              <a:t>يتم تأمين نبضات الساعة في </a:t>
            </a:r>
            <a:r>
              <a:rPr lang="en-US" sz="3200" dirty="0">
                <a:solidFill>
                  <a:prstClr val="black"/>
                </a:solidFill>
              </a:rPr>
              <a:t>AVR</a:t>
            </a:r>
            <a:r>
              <a:rPr lang="ar-SA" sz="3200" dirty="0">
                <a:solidFill>
                  <a:prstClr val="black"/>
                </a:solidFill>
              </a:rPr>
              <a:t> في أحدى الطرق التالية:</a:t>
            </a:r>
          </a:p>
          <a:p>
            <a:pPr algn="just"/>
            <a:endParaRPr lang="ar-SA" sz="1600" dirty="0">
              <a:solidFill>
                <a:prstClr val="black"/>
              </a:solidFill>
            </a:endParaRPr>
          </a:p>
          <a:p>
            <a:pPr marL="514350" indent="-514350" algn="just">
              <a:buFont typeface="+mj-lt"/>
              <a:buAutoNum type="arabicPeriod"/>
            </a:pPr>
            <a:r>
              <a:rPr lang="ar-SA" sz="3200" dirty="0">
                <a:solidFill>
                  <a:prstClr val="black"/>
                </a:solidFill>
              </a:rPr>
              <a:t>هزاز كريستالي </a:t>
            </a:r>
            <a:r>
              <a:rPr lang="en-US" sz="3200" dirty="0"/>
              <a:t>External Crystal</a:t>
            </a:r>
            <a:r>
              <a:rPr lang="ar-SA" sz="3200" dirty="0"/>
              <a:t>.</a:t>
            </a:r>
            <a:endParaRPr lang="ar-SA" sz="3200" dirty="0">
              <a:solidFill>
                <a:prstClr val="black"/>
              </a:solidFill>
            </a:endParaRP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داخلي </a:t>
            </a:r>
            <a:r>
              <a:rPr lang="en-US" sz="3200" dirty="0">
                <a:solidFill>
                  <a:prstClr val="black"/>
                </a:solidFill>
              </a:rPr>
              <a:t>Internal RC Oscillator</a:t>
            </a:r>
            <a:r>
              <a:rPr lang="ar-SA" sz="3200" dirty="0">
                <a:solidFill>
                  <a:prstClr val="black"/>
                </a:solidFill>
              </a:rPr>
              <a:t> </a:t>
            </a:r>
            <a:r>
              <a:rPr lang="en-US" sz="3200" dirty="0">
                <a:solidFill>
                  <a:prstClr val="black"/>
                </a:solidFill>
              </a:rPr>
              <a:t>Calibrated</a:t>
            </a:r>
            <a:r>
              <a:rPr lang="ar-SA" sz="3200" dirty="0">
                <a:solidFill>
                  <a:prstClr val="black"/>
                </a:solidFill>
              </a:rPr>
              <a:t>.</a:t>
            </a: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خارجي </a:t>
            </a:r>
            <a:r>
              <a:rPr lang="en-US" sz="3200" dirty="0">
                <a:solidFill>
                  <a:prstClr val="black"/>
                </a:solidFill>
              </a:rPr>
              <a:t>External RC Oscillator</a:t>
            </a:r>
            <a:r>
              <a:rPr lang="ar-SA" sz="3200" dirty="0">
                <a:solidFill>
                  <a:prstClr val="black"/>
                </a:solidFill>
              </a:rPr>
              <a:t>.</a:t>
            </a:r>
          </a:p>
          <a:p>
            <a:pPr marL="514350" indent="-514350" algn="just">
              <a:buFont typeface="+mj-lt"/>
              <a:buAutoNum type="arabicPeriod"/>
            </a:pPr>
            <a:r>
              <a:rPr lang="ar-SA" sz="3200" dirty="0">
                <a:solidFill>
                  <a:prstClr val="black"/>
                </a:solidFill>
              </a:rPr>
              <a:t>مصدر خارجي </a:t>
            </a:r>
            <a:r>
              <a:rPr lang="en-US" sz="3200" dirty="0">
                <a:solidFill>
                  <a:prstClr val="black"/>
                </a:solidFill>
              </a:rPr>
              <a:t>External Clock</a:t>
            </a:r>
            <a:r>
              <a:rPr lang="ar-SA" sz="3200" dirty="0">
                <a:solidFill>
                  <a:prstClr val="black"/>
                </a:solidFill>
              </a:rPr>
              <a:t>.</a:t>
            </a:r>
          </a:p>
          <a:p>
            <a:pPr marL="514350" indent="-514350" algn="just">
              <a:buFont typeface="+mj-lt"/>
              <a:buAutoNum type="arabicPeriod"/>
            </a:pPr>
            <a:endParaRPr lang="ar-SA" sz="3200" dirty="0">
              <a:solidFill>
                <a:prstClr val="black"/>
              </a:solidFill>
            </a:endParaRPr>
          </a:p>
          <a:p>
            <a:pPr algn="just"/>
            <a:r>
              <a:rPr lang="ar-SA" sz="3200" dirty="0">
                <a:solidFill>
                  <a:prstClr val="black"/>
                </a:solidFill>
              </a:rPr>
              <a:t>لكل طريقة ميزاتها ومساؤها، حيث يتم تحديد أحدى هذه المصادر أثناء تنزيل البرنامج على المتحكم المصغر عن طريقة برمجة </a:t>
            </a:r>
            <a:r>
              <a:rPr lang="en-US" sz="3200" dirty="0">
                <a:solidFill>
                  <a:prstClr val="black"/>
                </a:solidFill>
              </a:rPr>
              <a:t>FUSE BIT</a:t>
            </a:r>
            <a:r>
              <a:rPr lang="ar-SA" sz="3200" dirty="0">
                <a:solidFill>
                  <a:prstClr val="black"/>
                </a:solidFill>
              </a:rPr>
              <a:t>.</a:t>
            </a:r>
            <a:endParaRPr lang="ar-SA" sz="2800" dirty="0">
              <a:solidFill>
                <a:prstClr val="black"/>
              </a:solidFill>
            </a:endParaRPr>
          </a:p>
        </p:txBody>
      </p:sp>
    </p:spTree>
    <p:extLst>
      <p:ext uri="{BB962C8B-B14F-4D97-AF65-F5344CB8AC3E}">
        <p14:creationId xmlns:p14="http://schemas.microsoft.com/office/powerpoint/2010/main" val="353027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176996" y="211287"/>
            <a:ext cx="6708310" cy="769441"/>
          </a:xfrm>
          <a:prstGeom prst="rect">
            <a:avLst/>
          </a:prstGeom>
        </p:spPr>
        <p:txBody>
          <a:bodyPr wrap="none">
            <a:spAutoFit/>
          </a:bodyPr>
          <a:lstStyle/>
          <a:p>
            <a:pPr algn="ctr"/>
            <a:r>
              <a:rPr lang="ar-SA" sz="4400" b="1" dirty="0">
                <a:solidFill>
                  <a:srgbClr val="FF0000"/>
                </a:solidFill>
              </a:rPr>
              <a:t>هزاز كريستالي </a:t>
            </a:r>
            <a:r>
              <a:rPr lang="en-US" sz="4400" b="1" dirty="0">
                <a:solidFill>
                  <a:srgbClr val="FF0000"/>
                </a:solidFill>
              </a:rPr>
              <a:t>External Crystal</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69</a:t>
            </a:fld>
            <a:endParaRPr lang="ar-SA">
              <a:solidFill>
                <a:prstClr val="black">
                  <a:tint val="75000"/>
                </a:prstClr>
              </a:solidFill>
            </a:endParaRPr>
          </a:p>
        </p:txBody>
      </p:sp>
      <p:sp>
        <p:nvSpPr>
          <p:cNvPr id="3" name="مستطيل 2"/>
          <p:cNvSpPr/>
          <p:nvPr/>
        </p:nvSpPr>
        <p:spPr>
          <a:xfrm>
            <a:off x="551268" y="980728"/>
            <a:ext cx="7959766" cy="2062103"/>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هو عنصر الكتروني يولد تردد بدقة عالية جداً ولكن </a:t>
            </a:r>
            <a:r>
              <a:rPr lang="ar-SA" sz="3200" b="1" dirty="0">
                <a:solidFill>
                  <a:schemeClr val="accent1"/>
                </a:solidFill>
              </a:rPr>
              <a:t>غير مقاوم لصدمات المكانيكية</a:t>
            </a:r>
            <a:r>
              <a:rPr lang="ar-SA" sz="3200" dirty="0">
                <a:solidFill>
                  <a:prstClr val="black"/>
                </a:solidFill>
              </a:rPr>
              <a:t>.</a:t>
            </a:r>
          </a:p>
          <a:p>
            <a:pPr marL="457200" indent="-457200" algn="just">
              <a:buFont typeface="Arial" pitchFamily="34" charset="0"/>
              <a:buChar char="•"/>
            </a:pPr>
            <a:r>
              <a:rPr lang="ar-SA" sz="3200" dirty="0">
                <a:solidFill>
                  <a:prstClr val="black"/>
                </a:solidFill>
              </a:rPr>
              <a:t> وهو الخيار الأفضل عندما نريد حساب زمن بدقة عالية والشكل يبن طريقة وصله مع المتحكم.</a:t>
            </a:r>
            <a:endParaRPr lang="ar-SA" sz="2800" dirty="0">
              <a:solidFill>
                <a:prstClr val="black"/>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578" y="3053100"/>
            <a:ext cx="44672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2843808" y="3053100"/>
            <a:ext cx="864096"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36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514350" lvl="0" indent="-514350">
              <a:buFont typeface="+mj-lt"/>
              <a:buAutoNum type="arabicParenR"/>
            </a:pPr>
            <a:r>
              <a:rPr lang="ar-SY" sz="3200" dirty="0">
                <a:solidFill>
                  <a:srgbClr val="FF0000"/>
                </a:solidFill>
              </a:rPr>
              <a:t>معمارية</a:t>
            </a:r>
            <a:r>
              <a:rPr lang="ar-SA" sz="3200" dirty="0">
                <a:solidFill>
                  <a:srgbClr val="FF0000"/>
                </a:solidFill>
              </a:rPr>
              <a:t> </a:t>
            </a:r>
            <a:r>
              <a:rPr lang="en-US" sz="3200" dirty="0">
                <a:solidFill>
                  <a:srgbClr val="FF0000"/>
                </a:solidFill>
              </a:rPr>
              <a:t>Von Neumann</a:t>
            </a:r>
            <a:r>
              <a:rPr lang="ar-SA" sz="3200" dirty="0">
                <a:solidFill>
                  <a:srgbClr val="FF0000"/>
                </a:solidFill>
              </a:rPr>
              <a:t> :</a:t>
            </a:r>
            <a:endParaRPr lang="en-US" sz="3200" dirty="0"/>
          </a:p>
          <a:p>
            <a:pPr marL="457200" indent="-457200" algn="just">
              <a:buFont typeface="Wingdings" pitchFamily="2" charset="2"/>
              <a:buChar char="§"/>
            </a:pPr>
            <a:r>
              <a:rPr lang="ar-SY" sz="3200" dirty="0"/>
              <a:t>إن ذاكرة نظام الحاسب بشكل عام تحتوي على كل من التعليمات التي سينفذها المعالج و البيانات التي سيقوم بتطبيق هذه التعليمات عليها.</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يقوم المعالج بقراءة (جلب) التعليمات من الذاكرة، بينما يقوم بقراءة البيانات من الذاكرة وكتابة تلك البيانات عليها أيضاً. هذه الطريقة في التعامل بين المعالج و الذاكرة تسمى بمعمارية </a:t>
            </a:r>
            <a:r>
              <a:rPr lang="en-US" sz="3200" dirty="0"/>
              <a:t>Von  Neumann</a:t>
            </a:r>
            <a:r>
              <a:rPr lang="ar-SY" sz="3200" dirty="0"/>
              <a:t> ، ومعظم الحاسبات اليوم 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4" name="مستطيل 3"/>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7</a:t>
            </a:fld>
            <a:endParaRPr lang="ar-SA"/>
          </a:p>
        </p:txBody>
      </p:sp>
    </p:spTree>
    <p:extLst>
      <p:ext uri="{BB962C8B-B14F-4D97-AF65-F5344CB8AC3E}">
        <p14:creationId xmlns:p14="http://schemas.microsoft.com/office/powerpoint/2010/main" val="2804691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993" y="211287"/>
            <a:ext cx="9166292"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RC </a:t>
            </a:r>
            <a:r>
              <a:rPr lang="ar-SA" sz="4400" b="1" dirty="0">
                <a:solidFill>
                  <a:srgbClr val="FF0000"/>
                </a:solidFill>
              </a:rPr>
              <a:t> داخلي </a:t>
            </a:r>
            <a:r>
              <a:rPr lang="en-US" sz="4400" b="1" dirty="0">
                <a:solidFill>
                  <a:srgbClr val="FF0000"/>
                </a:solidFill>
              </a:rPr>
              <a:t>Calibrated</a:t>
            </a:r>
            <a:r>
              <a:rPr lang="en-US" sz="4400" dirty="0"/>
              <a:t> </a:t>
            </a:r>
            <a:r>
              <a:rPr lang="en-US" sz="4400" b="1" dirty="0">
                <a:solidFill>
                  <a:srgbClr val="FF0000"/>
                </a:solidFill>
              </a:rPr>
              <a:t>Internal RC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70</a:t>
            </a:fld>
            <a:endParaRPr lang="ar-SA">
              <a:solidFill>
                <a:prstClr val="black">
                  <a:tint val="75000"/>
                </a:prstClr>
              </a:solidFill>
            </a:endParaRPr>
          </a:p>
        </p:txBody>
      </p:sp>
      <p:sp>
        <p:nvSpPr>
          <p:cNvPr id="3" name="مستطيل 2"/>
          <p:cNvSpPr/>
          <p:nvPr/>
        </p:nvSpPr>
        <p:spPr>
          <a:xfrm>
            <a:off x="222073" y="1412776"/>
            <a:ext cx="8618153" cy="4462760"/>
          </a:xfrm>
          <a:prstGeom prst="rect">
            <a:avLst/>
          </a:prstGeom>
          <a:ln>
            <a:noFill/>
          </a:ln>
        </p:spPr>
        <p:txBody>
          <a:bodyPr wrap="square">
            <a:spAutoFit/>
          </a:bodyPr>
          <a:lstStyle/>
          <a:p>
            <a:pPr marL="457200" indent="-457200" algn="just">
              <a:buFont typeface="Arial" pitchFamily="34" charset="0"/>
              <a:buChar char="•"/>
            </a:pPr>
            <a:r>
              <a:rPr lang="ar-SA" sz="3200" dirty="0">
                <a:solidFill>
                  <a:prstClr val="black"/>
                </a:solidFill>
              </a:rPr>
              <a:t>هو هزاز </a:t>
            </a:r>
            <a:r>
              <a:rPr lang="en-US" sz="3200" dirty="0">
                <a:solidFill>
                  <a:prstClr val="black"/>
                </a:solidFill>
              </a:rPr>
              <a:t>RC</a:t>
            </a:r>
            <a:r>
              <a:rPr lang="ar-SA" sz="3200" dirty="0">
                <a:solidFill>
                  <a:prstClr val="black"/>
                </a:solidFill>
              </a:rPr>
              <a:t> مبني داخل شريحة المتحكم المصغر له أربع خيارات </a:t>
            </a:r>
            <a:r>
              <a:rPr lang="en-US" sz="3200" dirty="0">
                <a:solidFill>
                  <a:prstClr val="black"/>
                </a:solidFill>
              </a:rPr>
              <a:t> </a:t>
            </a:r>
            <a:r>
              <a:rPr lang="en-US" sz="3200" b="1" dirty="0">
                <a:solidFill>
                  <a:schemeClr val="accent1"/>
                </a:solidFill>
                <a:latin typeface="ArialMT"/>
              </a:rPr>
              <a:t>1.0, 2.0, 4.0, or 8.0MHz</a:t>
            </a:r>
            <a:r>
              <a:rPr lang="ar-SA" sz="3200" b="1" dirty="0">
                <a:solidFill>
                  <a:schemeClr val="accent1"/>
                </a:solidFill>
              </a:rPr>
              <a:t> </a:t>
            </a:r>
            <a:r>
              <a:rPr lang="ar-SA" sz="3200" dirty="0">
                <a:solidFill>
                  <a:prstClr val="black"/>
                </a:solidFill>
              </a:rPr>
              <a:t>وبالتالي لا نحتاج لعناصر أضافية مع المتحكم للتوليد نبضات الساعة.</a:t>
            </a:r>
          </a:p>
          <a:p>
            <a:pPr marL="457200" indent="-457200" algn="just">
              <a:buFont typeface="Arial" pitchFamily="34" charset="0"/>
              <a:buChar char="•"/>
            </a:pPr>
            <a:r>
              <a:rPr lang="ar-SA" sz="3200" dirty="0">
                <a:solidFill>
                  <a:prstClr val="black"/>
                </a:solidFill>
              </a:rPr>
              <a:t> حيث</a:t>
            </a:r>
            <a:r>
              <a:rPr lang="en-US" sz="3200" dirty="0">
                <a:solidFill>
                  <a:prstClr val="black"/>
                </a:solidFill>
              </a:rPr>
              <a:t> </a:t>
            </a:r>
            <a:r>
              <a:rPr lang="ar-SA" sz="3200" dirty="0">
                <a:latin typeface="ArialMT"/>
              </a:rPr>
              <a:t>يستخدم في التطبيقات التي لا يكون فيها دقة مطلوبة في حساب الزمن (التطبيقات الغير الحساسة للزمن) لان هذا هزاز يتأثر بدرجة الحرارة وجهد التغذية حيث تصل نسبة الخطأ في تردد </a:t>
            </a:r>
            <a:r>
              <a:rPr lang="en-US" sz="3200" dirty="0">
                <a:latin typeface="ArialMT"/>
              </a:rPr>
              <a:t>± 3%</a:t>
            </a:r>
            <a:r>
              <a:rPr lang="ar-SA" sz="3200" dirty="0">
                <a:latin typeface="ArialMT"/>
              </a:rPr>
              <a:t>.</a:t>
            </a:r>
          </a:p>
          <a:p>
            <a:pPr algn="just"/>
            <a:endParaRPr lang="ar-SA" sz="3200" dirty="0">
              <a:latin typeface="ArialMT"/>
            </a:endParaRPr>
          </a:p>
          <a:p>
            <a:pPr algn="just"/>
            <a:r>
              <a:rPr lang="ar-SA" sz="2800" b="1" dirty="0">
                <a:solidFill>
                  <a:srgbClr val="FF0000"/>
                </a:solidFill>
              </a:rPr>
              <a:t>ملاحظة</a:t>
            </a:r>
            <a:r>
              <a:rPr lang="ar-SA" sz="2800" b="1" dirty="0">
                <a:solidFill>
                  <a:srgbClr val="0070C0"/>
                </a:solidFill>
              </a:rPr>
              <a:t>: يتم تحديد التردد عن طريق برمجة </a:t>
            </a:r>
            <a:r>
              <a:rPr lang="en-US" sz="2800" b="1" dirty="0">
                <a:solidFill>
                  <a:srgbClr val="0070C0"/>
                </a:solidFill>
              </a:rPr>
              <a:t>FUSE BIT</a:t>
            </a:r>
            <a:r>
              <a:rPr lang="ar-SA" sz="2800" b="1" dirty="0">
                <a:solidFill>
                  <a:srgbClr val="0070C0"/>
                </a:solidFill>
              </a:rPr>
              <a:t>.</a:t>
            </a:r>
          </a:p>
        </p:txBody>
      </p:sp>
    </p:spTree>
    <p:extLst>
      <p:ext uri="{BB962C8B-B14F-4D97-AF65-F5344CB8AC3E}">
        <p14:creationId xmlns:p14="http://schemas.microsoft.com/office/powerpoint/2010/main" val="13016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431104" y="211287"/>
            <a:ext cx="6200095"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 RC </a:t>
            </a:r>
            <a:r>
              <a:rPr lang="ar-SA" sz="4400" b="1" dirty="0">
                <a:solidFill>
                  <a:srgbClr val="FF0000"/>
                </a:solidFill>
              </a:rPr>
              <a:t>خارجي </a:t>
            </a:r>
            <a:r>
              <a:rPr lang="en-US" sz="4400" b="1" dirty="0">
                <a:solidFill>
                  <a:srgbClr val="FF0000"/>
                </a:solidFill>
              </a:rPr>
              <a:t>External RC</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71</a:t>
            </a:fld>
            <a:endParaRPr lang="ar-SA">
              <a:solidFill>
                <a:prstClr val="black">
                  <a:tint val="75000"/>
                </a:prstClr>
              </a:solidFill>
            </a:endParaRPr>
          </a:p>
        </p:txBody>
      </p:sp>
      <p:sp>
        <p:nvSpPr>
          <p:cNvPr id="3" name="مستطيل 2"/>
          <p:cNvSpPr/>
          <p:nvPr/>
        </p:nvSpPr>
        <p:spPr>
          <a:xfrm>
            <a:off x="658386" y="1041698"/>
            <a:ext cx="8306101" cy="353943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يستخدم في التطبيقات التي لا يكون فيها دقة مطلوبة في حساب الزمن (التطبيقات الغير الحساسة للزمن) لان هذا هزاز </a:t>
            </a:r>
            <a:r>
              <a:rPr lang="ar-SA" sz="3200" b="1" dirty="0">
                <a:solidFill>
                  <a:schemeClr val="accent1"/>
                </a:solidFill>
              </a:rPr>
              <a:t>يتأثر بدرجة الحرارة وجهد التغذية وبتصميم اللوحة المطبوعة.</a:t>
            </a:r>
          </a:p>
          <a:p>
            <a:pPr marL="457200" indent="-457200" algn="just">
              <a:buFont typeface="Arial" pitchFamily="34" charset="0"/>
              <a:buChar char="•"/>
            </a:pPr>
            <a:r>
              <a:rPr lang="ar-SA" sz="3200" dirty="0">
                <a:solidFill>
                  <a:prstClr val="black"/>
                </a:solidFill>
              </a:rPr>
              <a:t> ولكنه يتيح خيارات أكثر مقارنة بالهزاز الداخلي وذلك حسب قيمة </a:t>
            </a:r>
            <a:r>
              <a:rPr lang="en-US" sz="3200" dirty="0">
                <a:solidFill>
                  <a:prstClr val="black"/>
                </a:solidFill>
              </a:rPr>
              <a:t>C</a:t>
            </a:r>
            <a:r>
              <a:rPr lang="ar-SA" sz="3200" dirty="0">
                <a:solidFill>
                  <a:prstClr val="black"/>
                </a:solidFill>
              </a:rPr>
              <a:t> و </a:t>
            </a:r>
            <a:r>
              <a:rPr lang="en-US" sz="3200" dirty="0">
                <a:solidFill>
                  <a:prstClr val="black"/>
                </a:solidFill>
              </a:rPr>
              <a:t>R</a:t>
            </a:r>
            <a:r>
              <a:rPr lang="ar-SA" sz="3200" dirty="0">
                <a:solidFill>
                  <a:prstClr val="black"/>
                </a:solidFill>
              </a:rPr>
              <a:t> وذلك وفق العلاقة التقربية </a:t>
            </a:r>
            <a:r>
              <a:rPr lang="en-US" sz="3200" b="1" dirty="0">
                <a:solidFill>
                  <a:schemeClr val="accent1"/>
                </a:solidFill>
              </a:rPr>
              <a:t>F=1/3RC</a:t>
            </a:r>
            <a:r>
              <a:rPr lang="ar-SA" sz="3200" dirty="0">
                <a:solidFill>
                  <a:prstClr val="black"/>
                </a:solidFill>
              </a:rPr>
              <a:t> وبين الشكل طريقة التوصيل.</a:t>
            </a:r>
            <a:endParaRPr lang="ar-SA" sz="2800" dirty="0">
              <a:solidFill>
                <a:prstClr val="black"/>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3888"/>
            <a:ext cx="3048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3563888" y="4581128"/>
            <a:ext cx="4752528" cy="1077218"/>
          </a:xfrm>
          <a:prstGeom prst="rect">
            <a:avLst/>
          </a:prstGeom>
          <a:noFill/>
        </p:spPr>
        <p:txBody>
          <a:bodyPr wrap="square" rtlCol="1">
            <a:spAutoFit/>
          </a:bodyPr>
          <a:lstStyle/>
          <a:p>
            <a:r>
              <a:rPr lang="ar-SA" sz="3200" dirty="0">
                <a:solidFill>
                  <a:srgbClr val="FF0000"/>
                </a:solidFill>
              </a:rPr>
              <a:t>ملاحظة: </a:t>
            </a:r>
            <a:r>
              <a:rPr lang="ar-SA" sz="3200" dirty="0">
                <a:solidFill>
                  <a:srgbClr val="0070C0"/>
                </a:solidFill>
              </a:rPr>
              <a:t>هذا طريقة متاحة ضمن مجال ترددي </a:t>
            </a:r>
            <a:r>
              <a:rPr lang="en-US" sz="3200" dirty="0">
                <a:solidFill>
                  <a:srgbClr val="0070C0"/>
                </a:solidFill>
              </a:rPr>
              <a:t>0.1-12 MHz</a:t>
            </a:r>
            <a:endParaRPr lang="ar-SA" sz="3200" dirty="0">
              <a:solidFill>
                <a:srgbClr val="0070C0"/>
              </a:solidFill>
            </a:endParaRPr>
          </a:p>
        </p:txBody>
      </p:sp>
    </p:spTree>
    <p:extLst>
      <p:ext uri="{BB962C8B-B14F-4D97-AF65-F5344CB8AC3E}">
        <p14:creationId xmlns:p14="http://schemas.microsoft.com/office/powerpoint/2010/main" val="27014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55667" y="211287"/>
            <a:ext cx="6350970" cy="769441"/>
          </a:xfrm>
          <a:prstGeom prst="rect">
            <a:avLst/>
          </a:prstGeom>
        </p:spPr>
        <p:txBody>
          <a:bodyPr wrap="none">
            <a:spAutoFit/>
          </a:bodyPr>
          <a:lstStyle/>
          <a:p>
            <a:pPr algn="ctr"/>
            <a:r>
              <a:rPr lang="ar-SA" sz="4400" b="1" dirty="0">
                <a:solidFill>
                  <a:srgbClr val="FF0000"/>
                </a:solidFill>
              </a:rPr>
              <a:t>مصدر خارجي </a:t>
            </a:r>
            <a:r>
              <a:rPr lang="en-US" sz="4400" b="1" dirty="0">
                <a:solidFill>
                  <a:srgbClr val="FF0000"/>
                </a:solidFill>
              </a:rPr>
              <a:t>External Clock</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72</a:t>
            </a:fld>
            <a:endParaRPr lang="ar-SA">
              <a:solidFill>
                <a:prstClr val="black">
                  <a:tint val="75000"/>
                </a:prstClr>
              </a:solidFill>
            </a:endParaRPr>
          </a:p>
        </p:txBody>
      </p:sp>
      <p:sp>
        <p:nvSpPr>
          <p:cNvPr id="3" name="مستطيل 2"/>
          <p:cNvSpPr/>
          <p:nvPr/>
        </p:nvSpPr>
        <p:spPr>
          <a:xfrm>
            <a:off x="658387" y="1124744"/>
            <a:ext cx="7959766" cy="1569660"/>
          </a:xfrm>
          <a:prstGeom prst="rect">
            <a:avLst/>
          </a:prstGeom>
        </p:spPr>
        <p:txBody>
          <a:bodyPr wrap="square">
            <a:spAutoFit/>
          </a:bodyPr>
          <a:lstStyle/>
          <a:p>
            <a:pPr algn="just"/>
            <a:r>
              <a:rPr lang="ar-SA" sz="3200" dirty="0">
                <a:solidFill>
                  <a:prstClr val="black"/>
                </a:solidFill>
              </a:rPr>
              <a:t>عند قيادة المتحكم من مصدر ساعة خارجي، فإننا نترك القطب </a:t>
            </a:r>
            <a:r>
              <a:rPr lang="en-US" sz="3200" dirty="0">
                <a:solidFill>
                  <a:prstClr val="black"/>
                </a:solidFill>
              </a:rPr>
              <a:t>XTAL2 </a:t>
            </a:r>
            <a:r>
              <a:rPr lang="ar-SA" sz="3200" dirty="0">
                <a:solidFill>
                  <a:prstClr val="black"/>
                </a:solidFill>
              </a:rPr>
              <a:t> حراً ونقوم بوصل إشارة الساعة الخارجية مع القطب </a:t>
            </a:r>
            <a:r>
              <a:rPr lang="en-US" sz="3200" dirty="0">
                <a:solidFill>
                  <a:prstClr val="black"/>
                </a:solidFill>
              </a:rPr>
              <a:t> XTAL1 </a:t>
            </a:r>
            <a:r>
              <a:rPr lang="ar-SA" sz="3200" dirty="0">
                <a:solidFill>
                  <a:prstClr val="black"/>
                </a:solidFill>
              </a:rPr>
              <a:t>كما هو مبين في الشكل.</a:t>
            </a:r>
            <a:endParaRPr lang="ar-SA" sz="2800" dirty="0">
              <a:solidFill>
                <a:prstClr val="black"/>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769" y="2996952"/>
            <a:ext cx="4286765" cy="285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86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07125" y="211287"/>
            <a:ext cx="7648055" cy="646331"/>
          </a:xfrm>
          <a:prstGeom prst="rect">
            <a:avLst/>
          </a:prstGeom>
        </p:spPr>
        <p:txBody>
          <a:bodyPr wrap="none">
            <a:spAutoFit/>
          </a:bodyPr>
          <a:lstStyle/>
          <a:p>
            <a:pPr algn="ctr"/>
            <a:r>
              <a:rPr lang="en-US" sz="3600" b="1" dirty="0">
                <a:solidFill>
                  <a:srgbClr val="FF0000"/>
                </a:solidFill>
              </a:rPr>
              <a:t>Block Diagram of System Clock Options</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4" y="991542"/>
            <a:ext cx="8496944"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7452320" y="5805264"/>
            <a:ext cx="11521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7074532" y="6525344"/>
            <a:ext cx="1907704" cy="369332"/>
          </a:xfrm>
          <a:prstGeom prst="rect">
            <a:avLst/>
          </a:prstGeom>
          <a:noFill/>
        </p:spPr>
        <p:txBody>
          <a:bodyPr wrap="square" rtlCol="1">
            <a:spAutoFit/>
          </a:bodyPr>
          <a:lstStyle/>
          <a:p>
            <a:pPr algn="ctr"/>
            <a:r>
              <a:rPr lang="en-US" b="1" dirty="0">
                <a:solidFill>
                  <a:srgbClr val="FF0000"/>
                </a:solidFill>
              </a:rPr>
              <a:t>1,2,4 or 8 MHz</a:t>
            </a:r>
            <a:endParaRPr lang="ar-SA" b="1" dirty="0">
              <a:solidFill>
                <a:srgbClr val="FF0000"/>
              </a:solidFill>
            </a:endParaRPr>
          </a:p>
        </p:txBody>
      </p:sp>
      <p:sp>
        <p:nvSpPr>
          <p:cNvPr id="9" name="مستطيل 8"/>
          <p:cNvSpPr/>
          <p:nvPr/>
        </p:nvSpPr>
        <p:spPr>
          <a:xfrm>
            <a:off x="4788024" y="5805264"/>
            <a:ext cx="26642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ربع نص 9"/>
          <p:cNvSpPr txBox="1"/>
          <p:nvPr/>
        </p:nvSpPr>
        <p:spPr>
          <a:xfrm>
            <a:off x="4788024" y="6536158"/>
            <a:ext cx="2524616" cy="369332"/>
          </a:xfrm>
          <a:prstGeom prst="rect">
            <a:avLst/>
          </a:prstGeom>
          <a:noFill/>
        </p:spPr>
        <p:txBody>
          <a:bodyPr wrap="square" rtlCol="1">
            <a:spAutoFit/>
          </a:bodyPr>
          <a:lstStyle/>
          <a:p>
            <a:pPr algn="ctr"/>
            <a:r>
              <a:rPr lang="en-US" b="1" dirty="0">
                <a:solidFill>
                  <a:srgbClr val="FF0000"/>
                </a:solidFill>
              </a:rPr>
              <a:t>1-16 MHz     &lt; 1MHz </a:t>
            </a:r>
            <a:endParaRPr lang="ar-SA" b="1" dirty="0">
              <a:solidFill>
                <a:srgbClr val="FF0000"/>
              </a:solidFill>
            </a:endParaRPr>
          </a:p>
        </p:txBody>
      </p:sp>
      <p:sp>
        <p:nvSpPr>
          <p:cNvPr id="11" name="مستطيل 10"/>
          <p:cNvSpPr/>
          <p:nvPr/>
        </p:nvSpPr>
        <p:spPr>
          <a:xfrm>
            <a:off x="3419872"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2051720"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707125" y="5805264"/>
            <a:ext cx="135149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ربع نص 13"/>
          <p:cNvSpPr txBox="1"/>
          <p:nvPr/>
        </p:nvSpPr>
        <p:spPr>
          <a:xfrm>
            <a:off x="-508" y="6525344"/>
            <a:ext cx="2736304" cy="369332"/>
          </a:xfrm>
          <a:prstGeom prst="rect">
            <a:avLst/>
          </a:prstGeom>
          <a:noFill/>
        </p:spPr>
        <p:txBody>
          <a:bodyPr wrap="square" rtlCol="1">
            <a:spAutoFit/>
          </a:bodyPr>
          <a:lstStyle/>
          <a:p>
            <a:pPr algn="ctr"/>
            <a:r>
              <a:rPr lang="en-US" b="1" dirty="0">
                <a:solidFill>
                  <a:srgbClr val="FF0000"/>
                </a:solidFill>
              </a:rPr>
              <a:t>32.768kHz watch crystal</a:t>
            </a:r>
            <a:endParaRPr lang="ar-SA" b="1" dirty="0">
              <a:solidFill>
                <a:srgbClr val="FF0000"/>
              </a:solidFill>
            </a:endParaRPr>
          </a:p>
        </p:txBody>
      </p:sp>
      <p:sp>
        <p:nvSpPr>
          <p:cNvPr id="15" name="مستطيل 14"/>
          <p:cNvSpPr/>
          <p:nvPr/>
        </p:nvSpPr>
        <p:spPr>
          <a:xfrm>
            <a:off x="3131840" y="4365104"/>
            <a:ext cx="194421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ربع نص 16"/>
          <p:cNvSpPr txBox="1"/>
          <p:nvPr/>
        </p:nvSpPr>
        <p:spPr>
          <a:xfrm>
            <a:off x="1547664" y="4540478"/>
            <a:ext cx="1188132" cy="369332"/>
          </a:xfrm>
          <a:prstGeom prst="rect">
            <a:avLst/>
          </a:prstGeom>
          <a:noFill/>
        </p:spPr>
        <p:txBody>
          <a:bodyPr wrap="square" rtlCol="1">
            <a:spAutoFit/>
          </a:bodyPr>
          <a:lstStyle/>
          <a:p>
            <a:pPr algn="ctr"/>
            <a:r>
              <a:rPr lang="en-US" b="1" dirty="0">
                <a:solidFill>
                  <a:srgbClr val="FF0000"/>
                </a:solidFill>
              </a:rPr>
              <a:t>Fuse bit</a:t>
            </a:r>
            <a:endParaRPr lang="ar-SA" b="1" dirty="0">
              <a:solidFill>
                <a:srgbClr val="FF0000"/>
              </a:solidFill>
            </a:endParaRPr>
          </a:p>
        </p:txBody>
      </p:sp>
      <p:cxnSp>
        <p:nvCxnSpPr>
          <p:cNvPr id="19" name="رابط كسهم مستقيم 18"/>
          <p:cNvCxnSpPr/>
          <p:nvPr/>
        </p:nvCxnSpPr>
        <p:spPr>
          <a:xfrm>
            <a:off x="2627784" y="4725144"/>
            <a:ext cx="5040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مستطيل 21"/>
          <p:cNvSpPr/>
          <p:nvPr/>
        </p:nvSpPr>
        <p:spPr>
          <a:xfrm>
            <a:off x="4899992" y="3223790"/>
            <a:ext cx="2952328"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مستطيل 22"/>
          <p:cNvSpPr/>
          <p:nvPr/>
        </p:nvSpPr>
        <p:spPr>
          <a:xfrm>
            <a:off x="5940152" y="4303910"/>
            <a:ext cx="1912168" cy="781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73</a:t>
            </a:fld>
            <a:endParaRPr lang="ar-SA"/>
          </a:p>
        </p:txBody>
      </p:sp>
    </p:spTree>
    <p:extLst>
      <p:ext uri="{BB962C8B-B14F-4D97-AF65-F5344CB8AC3E}">
        <p14:creationId xmlns:p14="http://schemas.microsoft.com/office/powerpoint/2010/main" val="24358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p:bldP spid="6" grpId="1"/>
      <p:bldP spid="9" grpId="0" animBg="1"/>
      <p:bldP spid="9" grpId="1" animBg="1"/>
      <p:bldP spid="10" grpId="0"/>
      <p:bldP spid="10" grpId="1"/>
      <p:bldP spid="11" grpId="0" animBg="1"/>
      <p:bldP spid="11" grpId="1" animBg="1"/>
      <p:bldP spid="12" grpId="0" animBg="1"/>
      <p:bldP spid="12" grpId="1" animBg="1"/>
      <p:bldP spid="13" grpId="0" animBg="1"/>
      <p:bldP spid="13" grpId="1" animBg="1"/>
      <p:bldP spid="14" grpId="0"/>
      <p:bldP spid="14" grpId="1"/>
      <p:bldP spid="15" grpId="0" animBg="1"/>
      <p:bldP spid="15" grpId="1" animBg="1"/>
      <p:bldP spid="17" grpId="0"/>
      <p:bldP spid="17" grpId="1"/>
      <p:bldP spid="22" grpId="0" animBg="1"/>
      <p:bldP spid="22"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74</a:t>
            </a:fld>
            <a:endParaRPr lang="ar-SA">
              <a:solidFill>
                <a:prstClr val="black">
                  <a:tint val="75000"/>
                </a:prstClr>
              </a:solidFill>
            </a:endParaRPr>
          </a:p>
        </p:txBody>
      </p:sp>
      <p:sp>
        <p:nvSpPr>
          <p:cNvPr id="8" name="مستطيل 7"/>
          <p:cNvSpPr/>
          <p:nvPr/>
        </p:nvSpPr>
        <p:spPr>
          <a:xfrm>
            <a:off x="1641448" y="113437"/>
            <a:ext cx="6048672" cy="707886"/>
          </a:xfrm>
          <a:prstGeom prst="rect">
            <a:avLst/>
          </a:prstGeom>
        </p:spPr>
        <p:txBody>
          <a:bodyPr wrap="square">
            <a:spAutoFit/>
          </a:bodyPr>
          <a:lstStyle/>
          <a:p>
            <a:pPr algn="ctr"/>
            <a:r>
              <a:rPr lang="ar-SA" sz="4000" b="1" dirty="0">
                <a:solidFill>
                  <a:srgbClr val="FF0000"/>
                </a:solidFill>
              </a:rPr>
              <a:t>المحول التشابهي الرقمي </a:t>
            </a:r>
            <a:r>
              <a:rPr lang="en-US" sz="4000" b="1" dirty="0">
                <a:solidFill>
                  <a:srgbClr val="FF0000"/>
                </a:solidFill>
              </a:rPr>
              <a:t>ADC </a:t>
            </a:r>
            <a:r>
              <a:rPr lang="ar-SA" sz="4000" b="1" dirty="0">
                <a:solidFill>
                  <a:srgbClr val="FF0000"/>
                </a:solidFill>
              </a:rPr>
              <a:t> </a:t>
            </a:r>
            <a:endParaRPr lang="en-US" sz="4000" b="1" dirty="0">
              <a:solidFill>
                <a:srgbClr val="FF0000"/>
              </a:solidFill>
            </a:endParaRPr>
          </a:p>
        </p:txBody>
      </p:sp>
      <p:sp>
        <p:nvSpPr>
          <p:cNvPr id="4" name="مربع نص 3"/>
          <p:cNvSpPr txBox="1"/>
          <p:nvPr/>
        </p:nvSpPr>
        <p:spPr>
          <a:xfrm>
            <a:off x="539552" y="980728"/>
            <a:ext cx="8038512" cy="830997"/>
          </a:xfrm>
          <a:prstGeom prst="rect">
            <a:avLst/>
          </a:prstGeom>
          <a:noFill/>
        </p:spPr>
        <p:txBody>
          <a:bodyPr wrap="square" rtlCol="1">
            <a:spAutoFit/>
          </a:bodyPr>
          <a:lstStyle/>
          <a:p>
            <a:r>
              <a:rPr lang="ar-SA" sz="2400" dirty="0"/>
              <a:t>يقوم بتحويل القيم التشابهية إلى قيم رقيمة بهدف معالجتها أو إظهارها بالصيغة رقمية.</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483" y="1988840"/>
            <a:ext cx="797113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1008"/>
            <a:ext cx="5004048" cy="306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005064"/>
            <a:ext cx="4267200" cy="27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556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365104"/>
            <a:ext cx="5760639" cy="240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75</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المفاهيم الأساسية </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mc:AlternateContent xmlns:mc="http://schemas.openxmlformats.org/markup-compatibility/2006" xmlns:a14="http://schemas.microsoft.com/office/drawing/2010/main">
        <mc:Choice Requires="a14">
          <p:sp>
            <p:nvSpPr>
              <p:cNvPr id="4" name="مربع نص 3"/>
              <p:cNvSpPr txBox="1"/>
              <p:nvPr/>
            </p:nvSpPr>
            <p:spPr>
              <a:xfrm>
                <a:off x="328974" y="764703"/>
                <a:ext cx="8305109" cy="4031873"/>
              </a:xfrm>
              <a:prstGeom prst="rect">
                <a:avLst/>
              </a:prstGeom>
              <a:noFill/>
            </p:spPr>
            <p:txBody>
              <a:bodyPr wrap="square" rtlCol="1">
                <a:spAutoFit/>
              </a:bodyPr>
              <a:lstStyle/>
              <a:p>
                <a:pPr marL="457200" indent="-457200">
                  <a:buFont typeface="Arial" pitchFamily="34" charset="0"/>
                  <a:buChar char="•"/>
                </a:pPr>
                <a:r>
                  <a:rPr lang="ar-SA" sz="2800" b="1" dirty="0">
                    <a:solidFill>
                      <a:srgbClr val="FF0000"/>
                    </a:solidFill>
                  </a:rPr>
                  <a:t>مجال جهد الدخل </a:t>
                </a:r>
                <a:r>
                  <a:rPr lang="en-US" sz="2800" b="1" dirty="0">
                    <a:solidFill>
                      <a:srgbClr val="FF0000"/>
                    </a:solidFill>
                  </a:rPr>
                  <a:t>Input Voltage Range </a:t>
                </a:r>
                <a:r>
                  <a:rPr lang="ar-SA" sz="2400" b="1" dirty="0">
                    <a:solidFill>
                      <a:srgbClr val="FF0000"/>
                    </a:solidFill>
                  </a:rPr>
                  <a:t>:</a:t>
                </a:r>
              </a:p>
              <a:p>
                <a:r>
                  <a:rPr lang="ar-SA" sz="2400" dirty="0"/>
                  <a:t>هو مجال الدخل الذي يستطيع </a:t>
                </a:r>
                <a:r>
                  <a:rPr lang="en-US" sz="2400" dirty="0"/>
                  <a:t>ADC</a:t>
                </a:r>
                <a:r>
                  <a:rPr lang="ar-SA" sz="2400" dirty="0"/>
                  <a:t> تحويله إلى قيمة رقمية، حيث يتحدد هذا المجال  بواسطة الجهد المرجعي </a:t>
                </a:r>
                <a:r>
                  <a:rPr lang="en-US" sz="2400" dirty="0" err="1"/>
                  <a:t>Vref</a:t>
                </a:r>
                <a:r>
                  <a:rPr lang="en-US" sz="2400" dirty="0"/>
                  <a:t> (from 0V to </a:t>
                </a:r>
                <a:r>
                  <a:rPr lang="en-US" sz="2400" dirty="0" err="1"/>
                  <a:t>Vref</a:t>
                </a:r>
                <a:r>
                  <a:rPr lang="en-US" sz="2400" dirty="0"/>
                  <a:t>) </a:t>
                </a:r>
                <a:r>
                  <a:rPr lang="ar-SA" sz="2400" dirty="0"/>
                  <a:t>أو </a:t>
                </a:r>
                <a:endParaRPr lang="en-US" sz="2400" dirty="0"/>
              </a:p>
              <a:p>
                <a:r>
                  <a:rPr lang="en-US" sz="2400" dirty="0"/>
                  <a:t>(from –VREF to +VREF) </a:t>
                </a:r>
                <a:r>
                  <a:rPr lang="ar-SA" sz="2400" dirty="0"/>
                  <a:t>.  </a:t>
                </a:r>
              </a:p>
              <a:p>
                <a:pPr marL="457200" indent="-457200">
                  <a:buFont typeface="Arial" pitchFamily="34" charset="0"/>
                  <a:buChar char="•"/>
                </a:pPr>
                <a:r>
                  <a:rPr lang="ar-SA" sz="2800" b="1" dirty="0">
                    <a:solidFill>
                      <a:srgbClr val="FF0000"/>
                    </a:solidFill>
                  </a:rPr>
                  <a:t>الدقة</a:t>
                </a:r>
                <a:r>
                  <a:rPr lang="en-US" sz="2800" b="1" dirty="0">
                    <a:solidFill>
                      <a:srgbClr val="FF0000"/>
                    </a:solidFill>
                  </a:rPr>
                  <a:t>Resolution </a:t>
                </a:r>
                <a:r>
                  <a:rPr lang="ar-SA" sz="2400" b="1" dirty="0">
                    <a:solidFill>
                      <a:srgbClr val="FF0000"/>
                    </a:solidFill>
                  </a:rPr>
                  <a:t>:</a:t>
                </a:r>
              </a:p>
              <a:p>
                <a:r>
                  <a:rPr lang="ar-SA" sz="2400" dirty="0"/>
                  <a:t>هي عدد الخانات الثنائية للخرج الرقمي ( </a:t>
                </a:r>
                <a:r>
                  <a:rPr lang="en-US" sz="2400" dirty="0"/>
                  <a:t>8bit ,10bit ,12bit,16bit</a:t>
                </a:r>
                <a:r>
                  <a:rPr lang="ar-SA" sz="2400" dirty="0"/>
                  <a:t>) فإذا كانت الدقة </a:t>
                </a:r>
                <a:r>
                  <a:rPr lang="en-US" sz="2400" dirty="0"/>
                  <a:t>8bit</a:t>
                </a:r>
                <a:r>
                  <a:rPr lang="ar-SA" sz="2400" dirty="0"/>
                  <a:t> فإنه يتم تقسيم مجال جهد الدخل إلى </a:t>
                </a:r>
                <a14:m>
                  <m:oMath xmlns:m="http://schemas.openxmlformats.org/officeDocument/2006/math">
                    <m:sSup>
                      <m:sSupPr>
                        <m:ctrlPr>
                          <a:rPr lang="ar-SA" sz="2400" i="1" smtClean="0">
                            <a:latin typeface="Cambria Math" panose="02040503050406030204" pitchFamily="18" charset="0"/>
                          </a:rPr>
                        </m:ctrlPr>
                      </m:sSupPr>
                      <m:e>
                        <m:r>
                          <a:rPr lang="ar-SA" sz="2400" b="0" i="1" smtClean="0">
                            <a:latin typeface="Cambria Math"/>
                          </a:rPr>
                          <m:t>2</m:t>
                        </m:r>
                      </m:e>
                      <m:sup>
                        <m:r>
                          <a:rPr lang="ar-SA" sz="2400" b="0" i="1" smtClean="0">
                            <a:latin typeface="Cambria Math"/>
                          </a:rPr>
                          <m:t>8</m:t>
                        </m:r>
                      </m:sup>
                    </m:sSup>
                  </m:oMath>
                </a14:m>
                <a:r>
                  <a:rPr lang="en-US" sz="2400" dirty="0"/>
                  <a:t>=256</a:t>
                </a:r>
                <a:r>
                  <a:rPr lang="ar-SA" sz="2400" dirty="0"/>
                  <a:t> قيمة رقمية.</a:t>
                </a:r>
              </a:p>
              <a:p>
                <a:pPr lvl="1" indent="-457200">
                  <a:buFont typeface="Arial" pitchFamily="34" charset="0"/>
                  <a:buChar char="•"/>
                </a:pPr>
                <a:r>
                  <a:rPr lang="ar-SA" sz="2800" b="1" dirty="0">
                    <a:solidFill>
                      <a:srgbClr val="FF0000"/>
                    </a:solidFill>
                  </a:rPr>
                  <a:t>سرعة التحويل </a:t>
                </a:r>
                <a:r>
                  <a:rPr lang="en-US" sz="2800" b="1" dirty="0">
                    <a:solidFill>
                      <a:srgbClr val="FF0000"/>
                    </a:solidFill>
                  </a:rPr>
                  <a:t>Conversion speed </a:t>
                </a:r>
                <a:r>
                  <a:rPr lang="ar-SA" sz="2800" b="1" dirty="0">
                    <a:solidFill>
                      <a:srgbClr val="FF0000"/>
                    </a:solidFill>
                  </a:rPr>
                  <a:t>:</a:t>
                </a:r>
              </a:p>
              <a:p>
                <a:r>
                  <a:rPr lang="ar-SA" sz="2400" dirty="0"/>
                  <a:t>هي مقلوب الزمن اللازم لإنجاز عملية التحويل من قيمة تشابهية إلى قيمة رقمية.</a:t>
                </a:r>
              </a:p>
              <a:p>
                <a:pPr lvl="1" indent="-457200">
                  <a:buFont typeface="Arial" pitchFamily="34" charset="0"/>
                  <a:buChar char="•"/>
                </a:pPr>
                <a:r>
                  <a:rPr lang="ar-SA" sz="2800" b="1" dirty="0">
                    <a:solidFill>
                      <a:srgbClr val="FF0000"/>
                    </a:solidFill>
                  </a:rPr>
                  <a:t>معدل أخذ العينات </a:t>
                </a:r>
                <a:r>
                  <a:rPr lang="en-US" sz="2800" b="1" dirty="0">
                    <a:solidFill>
                      <a:srgbClr val="FF0000"/>
                    </a:solidFill>
                  </a:rPr>
                  <a:t>Sampling rate</a:t>
                </a:r>
                <a:r>
                  <a:rPr lang="ar-SA" sz="2800" b="1" dirty="0">
                    <a:solidFill>
                      <a:srgbClr val="FF0000"/>
                    </a:solidFill>
                  </a:rPr>
                  <a:t>:</a:t>
                </a:r>
              </a:p>
            </p:txBody>
          </p:sp>
        </mc:Choice>
        <mc:Fallback xmlns="">
          <p:sp>
            <p:nvSpPr>
              <p:cNvPr id="4" name="مربع نص 3"/>
              <p:cNvSpPr txBox="1">
                <a:spLocks noRot="1" noChangeAspect="1" noMove="1" noResize="1" noEditPoints="1" noAdjustHandles="1" noChangeArrowheads="1" noChangeShapeType="1" noTextEdit="1"/>
              </p:cNvSpPr>
              <p:nvPr/>
            </p:nvSpPr>
            <p:spPr>
              <a:xfrm>
                <a:off x="328974" y="764703"/>
                <a:ext cx="8305109" cy="4031873"/>
              </a:xfrm>
              <a:prstGeom prst="rect">
                <a:avLst/>
              </a:prstGeom>
              <a:blipFill rotWithShape="1">
                <a:blip r:embed="rId3"/>
                <a:stretch>
                  <a:fillRect t="-2266" r="-1395" b="-3323"/>
                </a:stretch>
              </a:blipFill>
            </p:spPr>
            <p:txBody>
              <a:bodyPr/>
              <a:lstStyle/>
              <a:p>
                <a:r>
                  <a:rPr lang="ar-SA">
                    <a:noFill/>
                  </a:rPr>
                  <a:t> </a:t>
                </a:r>
              </a:p>
            </p:txBody>
          </p:sp>
        </mc:Fallback>
      </mc:AlternateContent>
    </p:spTree>
    <p:extLst>
      <p:ext uri="{BB962C8B-B14F-4D97-AF65-F5344CB8AC3E}">
        <p14:creationId xmlns:p14="http://schemas.microsoft.com/office/powerpoint/2010/main" val="1580087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76</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954107"/>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4" y="2072382"/>
            <a:ext cx="5541510" cy="2076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149079"/>
            <a:ext cx="4267200" cy="255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5555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77</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604" y="1647963"/>
            <a:ext cx="6912768" cy="173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96" y="3471534"/>
            <a:ext cx="4067175" cy="320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133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78</a:t>
            </a:fld>
            <a:endParaRPr lang="ar-SA"/>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2"/>
            <a:ext cx="756084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446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79</a:t>
            </a:fld>
            <a:endParaRPr lang="ar-SA"/>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67" y="548680"/>
            <a:ext cx="6552728" cy="527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71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Von Neumann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18" y="1772816"/>
            <a:ext cx="892157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8</a:t>
            </a:fld>
            <a:endParaRPr lang="ar-SA"/>
          </a:p>
        </p:txBody>
      </p:sp>
    </p:spTree>
    <p:extLst>
      <p:ext uri="{BB962C8B-B14F-4D97-AF65-F5344CB8AC3E}">
        <p14:creationId xmlns:p14="http://schemas.microsoft.com/office/powerpoint/2010/main" val="2075356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80</a:t>
            </a:fld>
            <a:endParaRPr lang="ar-SA">
              <a:solidFill>
                <a:prstClr val="black">
                  <a:tint val="75000"/>
                </a:prstClr>
              </a:solidFill>
            </a:endParaRPr>
          </a:p>
        </p:txBody>
      </p:sp>
      <p:sp>
        <p:nvSpPr>
          <p:cNvPr id="8" name="مستطيل 7"/>
          <p:cNvSpPr/>
          <p:nvPr/>
        </p:nvSpPr>
        <p:spPr>
          <a:xfrm>
            <a:off x="1547664" y="144987"/>
            <a:ext cx="6718520" cy="769441"/>
          </a:xfrm>
          <a:prstGeom prst="rect">
            <a:avLst/>
          </a:prstGeom>
        </p:spPr>
        <p:txBody>
          <a:bodyPr wrap="square">
            <a:spAutoFit/>
          </a:bodyPr>
          <a:lstStyle/>
          <a:p>
            <a:pPr algn="ctr"/>
            <a:r>
              <a:rPr lang="ar-SA" sz="4400" b="1" dirty="0">
                <a:solidFill>
                  <a:srgbClr val="FF0000"/>
                </a:solidFill>
              </a:rPr>
              <a:t>حساب الخرج الرقمي للمحول </a:t>
            </a:r>
            <a:r>
              <a:rPr lang="en-US" sz="4400" b="1" dirty="0">
                <a:solidFill>
                  <a:srgbClr val="FF0000"/>
                </a:solidFill>
              </a:rPr>
              <a:t>ADC</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4"/>
            <a:ext cx="8305109" cy="1384995"/>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a:p>
            <a:endParaRPr lang="en-US" sz="2800" b="1" dirty="0">
              <a:solidFill>
                <a:srgbClr val="FF0000"/>
              </a:solidFill>
            </a:endParaRPr>
          </a:p>
        </p:txBody>
      </p:sp>
      <mc:AlternateContent xmlns:mc="http://schemas.openxmlformats.org/markup-compatibility/2006" xmlns:a14="http://schemas.microsoft.com/office/drawing/2010/main">
        <mc:Choice Requires="a14">
          <p:sp>
            <p:nvSpPr>
              <p:cNvPr id="3" name="مستطيل 2"/>
              <p:cNvSpPr/>
              <p:nvPr/>
            </p:nvSpPr>
            <p:spPr>
              <a:xfrm>
                <a:off x="3134680" y="1700808"/>
                <a:ext cx="2810385"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sSub>
                            <m:sSubPr>
                              <m:ctrlPr>
                                <a:rPr lang="ar-SA" sz="3200" i="1">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𝑖𝑛</m:t>
                              </m:r>
                            </m:sub>
                          </m:sSub>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3" name="مستطيل 2"/>
              <p:cNvSpPr>
                <a:spLocks noRot="1" noChangeAspect="1" noMove="1" noResize="1" noEditPoints="1" noAdjustHandles="1" noChangeArrowheads="1" noChangeShapeType="1" noTextEdit="1"/>
              </p:cNvSpPr>
              <p:nvPr/>
            </p:nvSpPr>
            <p:spPr>
              <a:xfrm>
                <a:off x="3134680" y="1700808"/>
                <a:ext cx="2810385" cy="1219565"/>
              </a:xfrm>
              <a:prstGeom prst="rect">
                <a:avLst/>
              </a:prstGeom>
              <a:blipFill rotWithShape="1">
                <a:blip r:embed="rId2"/>
                <a:stretch>
                  <a:fillRect/>
                </a:stretch>
              </a:blipFill>
            </p:spPr>
            <p:txBody>
              <a:bodyPr/>
              <a:lstStyle/>
              <a:p>
                <a:r>
                  <a:rPr lang="ar-SA">
                    <a:noFill/>
                  </a:rPr>
                  <a:t> </a:t>
                </a:r>
              </a:p>
            </p:txBody>
          </p:sp>
        </mc:Fallback>
      </mc:AlternateContent>
      <p:sp>
        <p:nvSpPr>
          <p:cNvPr id="9" name="مربع نص 8"/>
          <p:cNvSpPr txBox="1"/>
          <p:nvPr/>
        </p:nvSpPr>
        <p:spPr>
          <a:xfrm>
            <a:off x="326116" y="2970766"/>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mc:AlternateContent xmlns:mc="http://schemas.openxmlformats.org/markup-compatibility/2006" xmlns:a14="http://schemas.microsoft.com/office/drawing/2010/main">
        <mc:Choice Requires="a14">
          <p:sp>
            <p:nvSpPr>
              <p:cNvPr id="10" name="مستطيل 9"/>
              <p:cNvSpPr/>
              <p:nvPr/>
            </p:nvSpPr>
            <p:spPr>
              <a:xfrm>
                <a:off x="1547664" y="3717032"/>
                <a:ext cx="6281591"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d>
                            <m:dPr>
                              <m:ctrlPr>
                                <a:rPr lang="en-US" sz="3200" b="0" i="1" smtClean="0">
                                  <a:solidFill>
                                    <a:prstClr val="black"/>
                                  </a:solidFill>
                                  <a:latin typeface="Cambria Math" panose="02040503050406030204" pitchFamily="18" charset="0"/>
                                </a:rPr>
                              </m:ctrlPr>
                            </m:dPr>
                            <m:e>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𝑃𝑂𝑆</m:t>
                                  </m:r>
                                </m:sub>
                              </m:sSub>
                              <m:r>
                                <a:rPr lang="en-US" sz="3200" b="0" i="1" smtClean="0">
                                  <a:solidFill>
                                    <a:prstClr val="black"/>
                                  </a:solidFill>
                                  <a:latin typeface="Cambria Math"/>
                                </a:rPr>
                                <m:t>−</m:t>
                              </m:r>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𝑁𝐸𝐺</m:t>
                                  </m:r>
                                </m:sub>
                              </m:sSub>
                            </m:e>
                          </m:d>
                          <m:r>
                            <a:rPr lang="en-US" sz="3200" b="0" i="1" smtClean="0">
                              <a:solidFill>
                                <a:prstClr val="black"/>
                              </a:solidFill>
                              <a:latin typeface="Cambria Math"/>
                            </a:rPr>
                            <m:t>.</m:t>
                          </m:r>
                          <m:r>
                            <a:rPr lang="en-US" sz="3200" b="0" i="1" smtClean="0">
                              <a:solidFill>
                                <a:prstClr val="black"/>
                              </a:solidFill>
                              <a:latin typeface="Cambria Math"/>
                            </a:rPr>
                            <m:t>𝐺𝐴𝐼𝑁</m:t>
                          </m:r>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r>
                                <a:rPr lang="en-US" sz="3200" b="0" i="1" smtClean="0">
                                  <a:solidFill>
                                    <a:prstClr val="black"/>
                                  </a:solidFill>
                                  <a:latin typeface="Cambria Math"/>
                                </a:rPr>
                                <m:t>−</m:t>
                              </m:r>
                              <m:r>
                                <a:rPr lang="en-US" sz="3200" b="0" i="1" smtClean="0">
                                  <a:solidFill>
                                    <a:prstClr val="black"/>
                                  </a:solidFill>
                                  <a:latin typeface="Cambria Math"/>
                                </a:rPr>
                                <m:t>1</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10" name="مستطيل 9"/>
              <p:cNvSpPr>
                <a:spLocks noRot="1" noChangeAspect="1" noMove="1" noResize="1" noEditPoints="1" noAdjustHandles="1" noChangeArrowheads="1" noChangeShapeType="1" noTextEdit="1"/>
              </p:cNvSpPr>
              <p:nvPr/>
            </p:nvSpPr>
            <p:spPr>
              <a:xfrm>
                <a:off x="1547664" y="3717032"/>
                <a:ext cx="6281591" cy="1219565"/>
              </a:xfrm>
              <a:prstGeom prst="rect">
                <a:avLst/>
              </a:prstGeom>
              <a:blipFill rotWithShape="1">
                <a:blip r:embed="rId3"/>
                <a:stretch>
                  <a:fillRect/>
                </a:stretch>
              </a:blipFill>
            </p:spPr>
            <p:txBody>
              <a:bodyPr/>
              <a:lstStyle/>
              <a:p>
                <a:r>
                  <a:rPr lang="ar-SA">
                    <a:noFill/>
                  </a:rPr>
                  <a:t> </a:t>
                </a:r>
              </a:p>
            </p:txBody>
          </p:sp>
        </mc:Fallback>
      </mc:AlternateContent>
      <p:sp>
        <p:nvSpPr>
          <p:cNvPr id="2" name="مربع نص 1"/>
          <p:cNvSpPr txBox="1"/>
          <p:nvPr/>
        </p:nvSpPr>
        <p:spPr>
          <a:xfrm>
            <a:off x="3377106" y="5445223"/>
            <a:ext cx="5256584" cy="830997"/>
          </a:xfrm>
          <a:prstGeom prst="rect">
            <a:avLst/>
          </a:prstGeom>
          <a:noFill/>
        </p:spPr>
        <p:txBody>
          <a:bodyPr wrap="square" rtlCol="1">
            <a:spAutoFit/>
          </a:bodyPr>
          <a:lstStyle/>
          <a:p>
            <a:r>
              <a:rPr lang="ar-SA" sz="2400" dirty="0"/>
              <a:t>حيث: </a:t>
            </a:r>
            <a:r>
              <a:rPr lang="en-US" sz="2400" dirty="0"/>
              <a:t>N</a:t>
            </a:r>
            <a:r>
              <a:rPr lang="ar-SA" sz="2400" dirty="0"/>
              <a:t> دقة المبدل  </a:t>
            </a:r>
            <a:r>
              <a:rPr lang="en-US" sz="2400" dirty="0"/>
              <a:t>ADC</a:t>
            </a:r>
            <a:r>
              <a:rPr lang="ar-SA" sz="2400" dirty="0"/>
              <a:t>.</a:t>
            </a:r>
          </a:p>
          <a:p>
            <a:r>
              <a:rPr lang="ar-SA" sz="2400" dirty="0"/>
              <a:t>      </a:t>
            </a:r>
            <a:r>
              <a:rPr lang="en-US" sz="2400" dirty="0"/>
              <a:t>GAIN</a:t>
            </a:r>
            <a:r>
              <a:rPr lang="ar-SA" sz="2400" dirty="0"/>
              <a:t> ربح المضخم التفاضلي.</a:t>
            </a:r>
          </a:p>
        </p:txBody>
      </p:sp>
    </p:spTree>
    <p:extLst>
      <p:ext uri="{BB962C8B-B14F-4D97-AF65-F5344CB8AC3E}">
        <p14:creationId xmlns:p14="http://schemas.microsoft.com/office/powerpoint/2010/main" val="100095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81</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4" name="مربع نص 3"/>
          <p:cNvSpPr txBox="1"/>
          <p:nvPr/>
        </p:nvSpPr>
        <p:spPr>
          <a:xfrm>
            <a:off x="3131840" y="758500"/>
            <a:ext cx="5532236" cy="6124754"/>
          </a:xfrm>
          <a:prstGeom prst="rect">
            <a:avLst/>
          </a:prstGeom>
          <a:noFill/>
        </p:spPr>
        <p:txBody>
          <a:bodyPr wrap="square" rtlCol="1">
            <a:spAutoFit/>
          </a:bodyPr>
          <a:lstStyle/>
          <a:p>
            <a:pPr marL="273050" indent="-273050" algn="just">
              <a:buFont typeface="Arial" pitchFamily="34" charset="0"/>
              <a:buChar char="•"/>
            </a:pPr>
            <a:r>
              <a:rPr lang="ar-SA" sz="2800" dirty="0"/>
              <a:t>يعمل </a:t>
            </a:r>
            <a:r>
              <a:rPr lang="ar-SY" sz="2800" dirty="0"/>
              <a:t>المبدل التشابهي الرقمي</a:t>
            </a:r>
            <a:r>
              <a:rPr lang="ar-SA" sz="2800" dirty="0"/>
              <a:t> </a:t>
            </a:r>
            <a:r>
              <a:rPr lang="en-US" sz="2800" dirty="0"/>
              <a:t>ADC</a:t>
            </a:r>
            <a:r>
              <a:rPr lang="ar-SA" sz="2800" dirty="0"/>
              <a:t> </a:t>
            </a:r>
            <a:r>
              <a:rPr lang="ar-SY" sz="2800" dirty="0"/>
              <a:t>في متحكم </a:t>
            </a:r>
            <a:r>
              <a:rPr lang="en-US" sz="2800" dirty="0"/>
              <a:t> Atmega16</a:t>
            </a:r>
            <a:r>
              <a:rPr lang="ar-SA" sz="2800" dirty="0"/>
              <a:t> على طريقة التقريب المتتالي</a:t>
            </a:r>
            <a:r>
              <a:rPr lang="ar-SY" sz="2800" dirty="0"/>
              <a:t> </a:t>
            </a:r>
            <a:r>
              <a:rPr lang="ar-SA" sz="2800" dirty="0"/>
              <a:t>ويحتوي المبدل التشابهي الرقمي </a:t>
            </a:r>
            <a:r>
              <a:rPr lang="en-US" sz="2800" dirty="0"/>
              <a:t>ADC</a:t>
            </a:r>
            <a:r>
              <a:rPr lang="ar-SA" sz="2800" dirty="0"/>
              <a:t> على آخذ عينات ومضخم ماسك لضمان مسك جهد دخل المبدل عند مستوى ثابت أثناء عملية التحويل.</a:t>
            </a:r>
          </a:p>
          <a:p>
            <a:pPr marL="273050" indent="-273050" algn="just">
              <a:buFont typeface="Arial" pitchFamily="34" charset="0"/>
              <a:buChar char="•"/>
            </a:pPr>
            <a:r>
              <a:rPr lang="ar-SA" sz="2800" dirty="0"/>
              <a:t>يسمح الناخب التشابهي بربط المبدل </a:t>
            </a:r>
            <a:r>
              <a:rPr lang="en-US" sz="2800" dirty="0"/>
              <a:t>ADC</a:t>
            </a:r>
            <a:r>
              <a:rPr lang="ar-SA" sz="2800" dirty="0"/>
              <a:t> مع أقطاب النافذة </a:t>
            </a:r>
            <a:r>
              <a:rPr lang="en-US" sz="2800" dirty="0"/>
              <a:t>A</a:t>
            </a:r>
            <a:r>
              <a:rPr lang="ar-SA" sz="2800" dirty="0"/>
              <a:t> الثمانية فنحصل على ثمانية قنوات تشابهيه.</a:t>
            </a:r>
          </a:p>
          <a:p>
            <a:pPr marL="273050" indent="-273050" algn="just">
              <a:buFont typeface="Arial" pitchFamily="34" charset="0"/>
              <a:buChar char="•"/>
            </a:pPr>
            <a:r>
              <a:rPr lang="ar-SA" sz="2800" dirty="0"/>
              <a:t>للمبدل </a:t>
            </a:r>
            <a:r>
              <a:rPr lang="en-US" sz="2800" dirty="0"/>
              <a:t>ADC</a:t>
            </a:r>
            <a:r>
              <a:rPr lang="ar-SA" sz="2800" dirty="0"/>
              <a:t> قطبا تغذية تشابهيان مستقلان هما </a:t>
            </a:r>
            <a:r>
              <a:rPr lang="en-US" sz="2800" dirty="0"/>
              <a:t>AVCC</a:t>
            </a:r>
            <a:r>
              <a:rPr lang="ar-SA" sz="2800" dirty="0"/>
              <a:t> و</a:t>
            </a:r>
            <a:r>
              <a:rPr lang="en-US" sz="2800" dirty="0"/>
              <a:t>AGND</a:t>
            </a:r>
            <a:r>
              <a:rPr lang="ar-SA" sz="2800" dirty="0"/>
              <a:t>.</a:t>
            </a:r>
          </a:p>
          <a:p>
            <a:pPr marL="273050" indent="-273050" algn="just">
              <a:buFont typeface="Arial" pitchFamily="34" charset="0"/>
              <a:buChar char="•"/>
            </a:pPr>
            <a:r>
              <a:rPr lang="ar-SA" sz="2800" dirty="0"/>
              <a:t>للمبدل </a:t>
            </a:r>
            <a:r>
              <a:rPr lang="en-US" sz="2800" dirty="0"/>
              <a:t>ADC</a:t>
            </a:r>
            <a:r>
              <a:rPr lang="ar-SA" sz="2800" dirty="0"/>
              <a:t> جهد مرجعي خارجي يطبق على القطب </a:t>
            </a:r>
            <a:r>
              <a:rPr lang="en-US" sz="2800" dirty="0"/>
              <a:t>AREF</a:t>
            </a:r>
            <a:r>
              <a:rPr lang="ar-SA" sz="2800" dirty="0"/>
              <a:t> ويقع مجال هذا الجهد ما بين </a:t>
            </a:r>
            <a:r>
              <a:rPr lang="en-US" sz="2800" dirty="0"/>
              <a:t>AGND-AVCC</a:t>
            </a:r>
            <a:r>
              <a:rPr lang="ar-SA" sz="2800" dirty="0"/>
              <a:t>.</a:t>
            </a:r>
            <a:endParaRPr lang="en-US" sz="2800" b="1"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9" y="748264"/>
            <a:ext cx="27527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791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82</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5120"/>
            <a:ext cx="8064896" cy="667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76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83</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6" name="مستطيل 5"/>
          <p:cNvSpPr/>
          <p:nvPr/>
        </p:nvSpPr>
        <p:spPr>
          <a:xfrm>
            <a:off x="467544" y="801302"/>
            <a:ext cx="8532440" cy="5262979"/>
          </a:xfrm>
          <a:prstGeom prst="rect">
            <a:avLst/>
          </a:prstGeom>
        </p:spPr>
        <p:txBody>
          <a:bodyPr wrap="square">
            <a:spAutoFit/>
          </a:bodyPr>
          <a:lstStyle/>
          <a:p>
            <a:r>
              <a:rPr lang="ar-SA" sz="2800" dirty="0"/>
              <a:t>يتمتع المبدل التشابهي الرقمي </a:t>
            </a:r>
            <a:r>
              <a:rPr lang="en-US" sz="2800" dirty="0"/>
              <a:t>ADC</a:t>
            </a:r>
            <a:r>
              <a:rPr lang="ar-SA" sz="2800" dirty="0"/>
              <a:t> بالمزايا التالية:</a:t>
            </a:r>
          </a:p>
          <a:p>
            <a:pPr marL="342900" indent="-342900" algn="r">
              <a:buFont typeface="Arial" pitchFamily="34" charset="0"/>
              <a:buChar char="•"/>
            </a:pPr>
            <a:r>
              <a:rPr lang="ar-SA" sz="2800" dirty="0"/>
              <a:t>دقة </a:t>
            </a:r>
            <a:r>
              <a:rPr lang="en-US" sz="2800" dirty="0"/>
              <a:t>10 bit</a:t>
            </a:r>
            <a:r>
              <a:rPr lang="ar-SA" sz="2800" dirty="0"/>
              <a:t>.</a:t>
            </a:r>
          </a:p>
          <a:p>
            <a:pPr marL="342900" indent="-342900">
              <a:buFont typeface="Arial" pitchFamily="34" charset="0"/>
              <a:buChar char="•"/>
            </a:pPr>
            <a:r>
              <a:rPr lang="ar-SA" sz="2800" dirty="0"/>
              <a:t>زمن تحويل </a:t>
            </a:r>
            <a:r>
              <a:rPr lang="en-US" sz="2800" dirty="0"/>
              <a:t>13 - 260 </a:t>
            </a:r>
            <a:r>
              <a:rPr lang="en-US" sz="2800" dirty="0" err="1"/>
              <a:t>μs</a:t>
            </a:r>
            <a:r>
              <a:rPr lang="en-US" sz="2800" dirty="0"/>
              <a:t> </a:t>
            </a:r>
            <a:r>
              <a:rPr lang="ar-SA" sz="2800" dirty="0"/>
              <a:t>.</a:t>
            </a:r>
          </a:p>
          <a:p>
            <a:pPr marL="342900" indent="-342900">
              <a:buFont typeface="Arial" pitchFamily="34" charset="0"/>
              <a:buChar char="•"/>
            </a:pPr>
            <a:r>
              <a:rPr lang="ar-SA" sz="2800" dirty="0"/>
              <a:t>ناخب بثمانية مداخل ذو نهاية وحيدة .</a:t>
            </a:r>
          </a:p>
          <a:p>
            <a:pPr marL="342900" indent="-342900">
              <a:buFont typeface="Arial" pitchFamily="34" charset="0"/>
              <a:buChar char="•"/>
            </a:pPr>
            <a:r>
              <a:rPr lang="ar-SA" sz="2800" dirty="0"/>
              <a:t>سبعة قنوات ذات دخل تفاضلي.</a:t>
            </a:r>
          </a:p>
          <a:p>
            <a:pPr marL="342900" indent="-342900">
              <a:buFont typeface="Arial" pitchFamily="34" charset="0"/>
              <a:buChar char="•"/>
            </a:pPr>
            <a:r>
              <a:rPr lang="ar-SA" sz="2800" dirty="0"/>
              <a:t>قناتيين تفاضلتين ذات ربح اختياري.</a:t>
            </a:r>
          </a:p>
          <a:p>
            <a:pPr marL="342900" indent="-342900">
              <a:buFont typeface="Arial" pitchFamily="34" charset="0"/>
              <a:buChar char="•"/>
            </a:pPr>
            <a:r>
              <a:rPr lang="ar-SA" sz="2800" dirty="0"/>
              <a:t>مجال دخل القنوات (</a:t>
            </a:r>
            <a:r>
              <a:rPr lang="en-US" sz="2800" dirty="0"/>
              <a:t>0 - VCC </a:t>
            </a:r>
            <a:r>
              <a:rPr lang="ar-SA" sz="2800" dirty="0"/>
              <a:t>).</a:t>
            </a:r>
          </a:p>
          <a:p>
            <a:pPr marL="342900" indent="-342900">
              <a:buFont typeface="Arial" pitchFamily="34" charset="0"/>
              <a:buChar char="•"/>
            </a:pPr>
            <a:r>
              <a:rPr lang="ar-SA" sz="2800" dirty="0"/>
              <a:t>يملك جهد مرجعي داخلي</a:t>
            </a:r>
            <a:r>
              <a:rPr lang="en-US" sz="2800" dirty="0"/>
              <a:t>2.56V </a:t>
            </a:r>
            <a:r>
              <a:rPr lang="ar-SA" sz="2800" dirty="0"/>
              <a:t>.</a:t>
            </a:r>
          </a:p>
          <a:p>
            <a:pPr marL="342900" indent="-342900">
              <a:buFont typeface="Arial" pitchFamily="34" charset="0"/>
              <a:buChar char="•"/>
            </a:pPr>
            <a:r>
              <a:rPr lang="ar-SA" sz="2800" dirty="0"/>
              <a:t>يعمل في نمطي عمل هما: العمل الحر و التحويل المفرد (</a:t>
            </a:r>
            <a:r>
              <a:rPr lang="en-US" sz="2800" dirty="0"/>
              <a:t>Free Running or Single Conversion</a:t>
            </a:r>
            <a:r>
              <a:rPr lang="ar-SA" sz="2800" dirty="0"/>
              <a:t>).</a:t>
            </a:r>
          </a:p>
          <a:p>
            <a:pPr marL="342900" indent="-342900" algn="r">
              <a:buFont typeface="Arial" pitchFamily="34" charset="0"/>
              <a:buChar char="•"/>
            </a:pPr>
            <a:r>
              <a:rPr lang="ar-SA" sz="2800" dirty="0"/>
              <a:t>يمكن قدح بدء عملية التحويل من خلال مصادر مقاطعات عديدة.</a:t>
            </a:r>
          </a:p>
          <a:p>
            <a:pPr marL="273050" indent="-273050">
              <a:buFont typeface="Arial" pitchFamily="34" charset="0"/>
              <a:buChar char="•"/>
            </a:pPr>
            <a:r>
              <a:rPr lang="ar-SA" sz="2800" dirty="0"/>
              <a:t>مقاطعة عند اكتمال التحويل </a:t>
            </a:r>
            <a:r>
              <a:rPr lang="en-US" sz="2800" dirty="0"/>
              <a:t>ADC </a:t>
            </a:r>
            <a:r>
              <a:rPr lang="ar-SA" sz="2800" dirty="0"/>
              <a:t>.</a:t>
            </a:r>
            <a:endParaRPr lang="en-US" sz="2800" dirty="0"/>
          </a:p>
        </p:txBody>
      </p:sp>
    </p:spTree>
    <p:extLst>
      <p:ext uri="{BB962C8B-B14F-4D97-AF65-F5344CB8AC3E}">
        <p14:creationId xmlns:p14="http://schemas.microsoft.com/office/powerpoint/2010/main" val="2274850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84</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Y" sz="3600" b="1" dirty="0">
                <a:solidFill>
                  <a:srgbClr val="FF0000"/>
                </a:solidFill>
              </a:rPr>
              <a:t>عمل </a:t>
            </a:r>
            <a:r>
              <a:rPr lang="en-US" sz="3600" b="1" dirty="0">
                <a:solidFill>
                  <a:srgbClr val="FF0000"/>
                </a:solidFill>
              </a:rPr>
              <a:t>ADC </a:t>
            </a:r>
          </a:p>
        </p:txBody>
      </p:sp>
      <p:sp>
        <p:nvSpPr>
          <p:cNvPr id="6" name="مستطيل 5"/>
          <p:cNvSpPr/>
          <p:nvPr/>
        </p:nvSpPr>
        <p:spPr>
          <a:xfrm>
            <a:off x="0" y="820056"/>
            <a:ext cx="8999984" cy="6124754"/>
          </a:xfrm>
          <a:prstGeom prst="rect">
            <a:avLst/>
          </a:prstGeom>
        </p:spPr>
        <p:txBody>
          <a:bodyPr wrap="square">
            <a:spAutoFit/>
          </a:bodyPr>
          <a:lstStyle/>
          <a:p>
            <a:pPr marL="273050" indent="-273050" algn="just">
              <a:buFont typeface="Arial" pitchFamily="34" charset="0"/>
              <a:buChar char="•"/>
            </a:pPr>
            <a:r>
              <a:rPr lang="ar-SA" sz="2800" dirty="0"/>
              <a:t>تبدأ عملية التحويل بكتابة المنطق العالي </a:t>
            </a:r>
            <a:r>
              <a:rPr lang="en-US" sz="2800" dirty="0"/>
              <a:t>(1)</a:t>
            </a:r>
            <a:r>
              <a:rPr lang="ar-SA" sz="2800" dirty="0"/>
              <a:t> على خانة بدء التحويل للمبدل </a:t>
            </a:r>
            <a:r>
              <a:rPr lang="en-US" sz="2800" dirty="0"/>
              <a:t>ADC</a:t>
            </a:r>
            <a:r>
              <a:rPr lang="ar-SA" sz="2800" dirty="0"/>
              <a:t>، وستبقى هذه الخانة في المنطق العالي طالما أن عملية التحويل مستمرة، ويقوم الكيان الداخلي بتصفير هذه الخانة عند اكتمال عملية التحويل.</a:t>
            </a:r>
          </a:p>
          <a:p>
            <a:pPr marL="273050" indent="-273050" algn="just">
              <a:buFont typeface="Arial" pitchFamily="34" charset="0"/>
              <a:buChar char="•"/>
            </a:pPr>
            <a:r>
              <a:rPr lang="ar-SA" sz="2800" dirty="0"/>
              <a:t>يتوضع ناتج عملية التحويل للمبدل </a:t>
            </a:r>
            <a:r>
              <a:rPr lang="en-US" sz="2800" dirty="0"/>
              <a:t>ADC</a:t>
            </a:r>
            <a:r>
              <a:rPr lang="ar-SA" sz="2800" dirty="0"/>
              <a:t> الذي طوله </a:t>
            </a:r>
            <a:r>
              <a:rPr lang="en-US" sz="2800" dirty="0"/>
              <a:t>10-bit</a:t>
            </a:r>
            <a:r>
              <a:rPr lang="ar-SA" sz="2800" dirty="0"/>
              <a:t> في المسجلين </a:t>
            </a:r>
            <a:r>
              <a:rPr lang="en-US" sz="2800" dirty="0"/>
              <a:t>ACDH</a:t>
            </a:r>
            <a:r>
              <a:rPr lang="ar-SA" sz="2800" dirty="0"/>
              <a:t> و</a:t>
            </a:r>
            <a:r>
              <a:rPr lang="en-US" sz="2800" dirty="0"/>
              <a:t>ACDL</a:t>
            </a:r>
            <a:r>
              <a:rPr lang="ar-SA" sz="2800" dirty="0"/>
              <a:t>.</a:t>
            </a:r>
          </a:p>
          <a:p>
            <a:pPr marL="273050" indent="-273050" algn="just">
              <a:buFont typeface="Arial" pitchFamily="34" charset="0"/>
              <a:buChar char="•"/>
            </a:pPr>
            <a:r>
              <a:rPr lang="ar-SA" sz="2800" dirty="0"/>
              <a:t>تأخذ عملية أخذ العينة من إشارة الدخل ومسكها فترة </a:t>
            </a:r>
            <a:r>
              <a:rPr lang="en-US" sz="2800" dirty="0"/>
              <a:t>1.5</a:t>
            </a:r>
            <a:r>
              <a:rPr lang="ar-SA" sz="2800" dirty="0"/>
              <a:t> من دورة ساعة المبدل من بدء التحويل. وتصبح النتيجة جاهزة ومكتوبة على مسجل معطيات </a:t>
            </a:r>
            <a:r>
              <a:rPr lang="en-US" sz="2800" dirty="0"/>
              <a:t>ADC</a:t>
            </a:r>
            <a:r>
              <a:rPr lang="ar-SA" sz="2800" dirty="0"/>
              <a:t> بعد </a:t>
            </a:r>
            <a:r>
              <a:rPr lang="en-US" sz="2800" dirty="0"/>
              <a:t>13</a:t>
            </a:r>
            <a:r>
              <a:rPr lang="ar-SA" sz="2800" dirty="0"/>
              <a:t> دورة. </a:t>
            </a:r>
          </a:p>
          <a:p>
            <a:pPr marL="273050" indent="-273050" algn="just">
              <a:buFont typeface="Arial" pitchFamily="34" charset="0"/>
              <a:buChar char="•"/>
            </a:pPr>
            <a:r>
              <a:rPr lang="ar-SA" sz="2800" dirty="0"/>
              <a:t>للمبدل </a:t>
            </a:r>
            <a:r>
              <a:rPr lang="en-US" sz="2800" dirty="0"/>
              <a:t>ADC</a:t>
            </a:r>
            <a:r>
              <a:rPr lang="ar-SA" sz="2800" dirty="0"/>
              <a:t> علم مقاطعة </a:t>
            </a:r>
            <a:r>
              <a:rPr lang="en-US" sz="2800" dirty="0"/>
              <a:t>ADIF</a:t>
            </a:r>
            <a:r>
              <a:rPr lang="ar-SA" sz="2800" dirty="0"/>
              <a:t>، الذي يقدح المقاطعة عند اكتمال عملية التحويل. </a:t>
            </a:r>
          </a:p>
          <a:p>
            <a:pPr marL="273050" indent="-273050" algn="just">
              <a:buFont typeface="Arial" pitchFamily="34" charset="0"/>
              <a:buChar char="•"/>
            </a:pPr>
            <a:r>
              <a:rPr lang="ar-SA" sz="2800" dirty="0"/>
              <a:t>يتم تهيئة نمط التحويل المفرد من قبل المبرمج عند كل عملية تحويل.</a:t>
            </a:r>
          </a:p>
          <a:p>
            <a:pPr marL="273050" indent="-273050" algn="just">
              <a:buFont typeface="Arial" pitchFamily="34" charset="0"/>
              <a:buChar char="•"/>
            </a:pPr>
            <a:r>
              <a:rPr lang="ar-SA" sz="2800" dirty="0"/>
              <a:t>في نمط العمل الحر يتم أخذ عينات من إشارة الدخل التشابهيه وتحويلها إلى قيمة رقمية بشكل ثابت، ويتم أيضاً تحديث قيم مسجل معطيات المبدل </a:t>
            </a:r>
            <a:r>
              <a:rPr lang="en-US" sz="2800" dirty="0"/>
              <a:t>ADC</a:t>
            </a:r>
            <a:r>
              <a:rPr lang="ar-SA" sz="2800" dirty="0"/>
              <a:t>.</a:t>
            </a:r>
          </a:p>
        </p:txBody>
      </p:sp>
    </p:spTree>
    <p:extLst>
      <p:ext uri="{BB962C8B-B14F-4D97-AF65-F5344CB8AC3E}">
        <p14:creationId xmlns:p14="http://schemas.microsoft.com/office/powerpoint/2010/main" val="284303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85</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A" sz="3600" b="1" dirty="0">
                <a:solidFill>
                  <a:srgbClr val="FF0000"/>
                </a:solidFill>
              </a:rPr>
              <a:t>أزمنة التحويل لأنماط العمل المختلفة لـ</a:t>
            </a:r>
            <a:r>
              <a:rPr lang="en-US" sz="3600" b="1" dirty="0">
                <a:solidFill>
                  <a:srgbClr val="FF0000"/>
                </a:solidFill>
              </a:rPr>
              <a:t>ADC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19510"/>
            <a:ext cx="8856984" cy="306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5447"/>
            <a:ext cx="9036496" cy="323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418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86</a:t>
            </a:fld>
            <a:endParaRPr lang="ar-SA">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13"/>
            <a:ext cx="9111900" cy="364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08" y="3664943"/>
            <a:ext cx="9020446" cy="32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5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0838"/>
            <a:ext cx="90582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233390" y="211287"/>
            <a:ext cx="2595582" cy="646331"/>
          </a:xfrm>
          <a:prstGeom prst="rect">
            <a:avLst/>
          </a:prstGeom>
        </p:spPr>
        <p:txBody>
          <a:bodyPr wrap="none">
            <a:spAutoFit/>
          </a:bodyPr>
          <a:lstStyle/>
          <a:p>
            <a:pPr algn="ctr"/>
            <a:r>
              <a:rPr lang="ar-SA" sz="3600" b="1" dirty="0">
                <a:solidFill>
                  <a:srgbClr val="FF0000"/>
                </a:solidFill>
              </a:rPr>
              <a:t>مسجلات </a:t>
            </a:r>
            <a:r>
              <a:rPr lang="en-US" sz="3600" b="1" dirty="0">
                <a:solidFill>
                  <a:srgbClr val="FF0000"/>
                </a:solidFill>
              </a:rPr>
              <a:t>ADC</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اختيار القناة:</a:t>
            </a:r>
          </a:p>
        </p:txBody>
      </p:sp>
      <p:sp>
        <p:nvSpPr>
          <p:cNvPr id="4" name="مستطيل 3"/>
          <p:cNvSpPr/>
          <p:nvPr/>
        </p:nvSpPr>
        <p:spPr>
          <a:xfrm>
            <a:off x="0" y="2996952"/>
            <a:ext cx="9085940" cy="3046988"/>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endParaRPr lang="ar-SA" sz="3200" dirty="0"/>
          </a:p>
          <a:p>
            <a:pPr marL="457200" indent="-457200" algn="just">
              <a:buFont typeface="Arial" pitchFamily="34" charset="0"/>
              <a:buChar char="•"/>
            </a:pPr>
            <a:r>
              <a:rPr lang="ar-SA" sz="3200" dirty="0"/>
              <a:t>اختيار طريقة كتابة النتيجة على المسجلين </a:t>
            </a:r>
            <a:r>
              <a:rPr lang="en-US" sz="3200" dirty="0"/>
              <a:t>ADCL,ADCH</a:t>
            </a:r>
            <a:r>
              <a:rPr lang="ar-SA" sz="3200" dirty="0"/>
              <a:t> عن طريق الخانة </a:t>
            </a:r>
            <a:r>
              <a:rPr lang="en-US" sz="3200" dirty="0"/>
              <a:t>ADLAR</a:t>
            </a:r>
            <a:r>
              <a:rPr lang="ar-SA" sz="3200" dirty="0"/>
              <a:t>. </a:t>
            </a:r>
          </a:p>
          <a:p>
            <a:pPr marL="457200" indent="-457200" algn="just">
              <a:buFont typeface="Arial" pitchFamily="34" charset="0"/>
              <a:buChar char="•"/>
            </a:pPr>
            <a:r>
              <a:rPr lang="ar-SA" sz="3200" dirty="0">
                <a:solidFill>
                  <a:prstClr val="black"/>
                </a:solidFill>
              </a:rPr>
              <a:t>تحديد قناة الدخل التشابهي عن طريق الخانات </a:t>
            </a:r>
            <a:r>
              <a:rPr lang="en-US" sz="3200" dirty="0">
                <a:solidFill>
                  <a:prstClr val="black"/>
                </a:solidFill>
              </a:rPr>
              <a:t>MUX0, MUX1, MUX2, MUX3, MUX4</a:t>
            </a:r>
            <a:endParaRPr lang="ar-SA" sz="3200" dirty="0"/>
          </a:p>
        </p:txBody>
      </p:sp>
    </p:spTree>
    <p:extLst>
      <p:ext uri="{BB962C8B-B14F-4D97-AF65-F5344CB8AC3E}">
        <p14:creationId xmlns:p14="http://schemas.microsoft.com/office/powerpoint/2010/main" val="2643042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88</a:t>
            </a:fld>
            <a:endParaRPr lang="ar-SA">
              <a:solidFill>
                <a:prstClr val="black">
                  <a:tint val="75000"/>
                </a:prstClr>
              </a:solidFill>
            </a:endParaRPr>
          </a:p>
        </p:txBody>
      </p:sp>
      <p:sp>
        <p:nvSpPr>
          <p:cNvPr id="6" name="مستطيل 5"/>
          <p:cNvSpPr/>
          <p:nvPr/>
        </p:nvSpPr>
        <p:spPr>
          <a:xfrm>
            <a:off x="2757298" y="211287"/>
            <a:ext cx="3547767" cy="646331"/>
          </a:xfrm>
          <a:prstGeom prst="rect">
            <a:avLst/>
          </a:prstGeom>
        </p:spPr>
        <p:txBody>
          <a:bodyPr wrap="none">
            <a:spAutoFit/>
          </a:bodyPr>
          <a:lstStyle/>
          <a:p>
            <a:pPr algn="ctr"/>
            <a:r>
              <a:rPr lang="ar-SA" sz="3600" b="1" dirty="0">
                <a:solidFill>
                  <a:srgbClr val="FF0000"/>
                </a:solidFill>
              </a:rPr>
              <a:t>اختيار الجهد المرجعي </a:t>
            </a:r>
            <a:endParaRPr lang="en-US" sz="3600" b="1"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857618"/>
            <a:ext cx="546541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9040"/>
            <a:ext cx="91440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22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89</a:t>
            </a:fld>
            <a:endParaRPr lang="ar-SA">
              <a:solidFill>
                <a:prstClr val="black">
                  <a:tint val="75000"/>
                </a:prstClr>
              </a:solidFill>
            </a:endParaRPr>
          </a:p>
        </p:txBody>
      </p:sp>
      <p:sp>
        <p:nvSpPr>
          <p:cNvPr id="6" name="مستطيل 5"/>
          <p:cNvSpPr/>
          <p:nvPr/>
        </p:nvSpPr>
        <p:spPr>
          <a:xfrm>
            <a:off x="2465552" y="211287"/>
            <a:ext cx="4131260" cy="646331"/>
          </a:xfrm>
          <a:prstGeom prst="rect">
            <a:avLst/>
          </a:prstGeom>
        </p:spPr>
        <p:txBody>
          <a:bodyPr wrap="none">
            <a:spAutoFit/>
          </a:bodyPr>
          <a:lstStyle/>
          <a:p>
            <a:pPr algn="ctr"/>
            <a:r>
              <a:rPr lang="ar-SA" sz="3600" b="1" dirty="0">
                <a:solidFill>
                  <a:srgbClr val="FF0000"/>
                </a:solidFill>
              </a:rPr>
              <a:t>اختيار طريقة كتابة النتيجة</a:t>
            </a:r>
            <a:endParaRPr lang="en-US" sz="3600" b="1" dirty="0">
              <a:solidFill>
                <a:srgbClr val="FF0000"/>
              </a:solidFill>
            </a:endParaRPr>
          </a:p>
        </p:txBody>
      </p:sp>
      <p:graphicFrame>
        <p:nvGraphicFramePr>
          <p:cNvPr id="7" name="Object 14"/>
          <p:cNvGraphicFramePr>
            <a:graphicFrameLocks noChangeAspect="1"/>
          </p:cNvGraphicFramePr>
          <p:nvPr>
            <p:extLst/>
          </p:nvPr>
        </p:nvGraphicFramePr>
        <p:xfrm>
          <a:off x="409600" y="3463131"/>
          <a:ext cx="8458200" cy="769938"/>
        </p:xfrm>
        <a:graphic>
          <a:graphicData uri="http://schemas.openxmlformats.org/presentationml/2006/ole">
            <mc:AlternateContent xmlns:mc="http://schemas.openxmlformats.org/markup-compatibility/2006">
              <mc:Choice xmlns:v="urn:schemas-microsoft-com:vml" Requires="v">
                <p:oleObj spid="_x0000_s1032" name="Visio" r:id="rId4" imgW="6982123" imgH="634663" progId="">
                  <p:embed/>
                </p:oleObj>
              </mc:Choice>
              <mc:Fallback>
                <p:oleObj name="Visio" r:id="rId4" imgW="6982123" imgH="634663" progId="">
                  <p:embed/>
                  <p:pic>
                    <p:nvPicPr>
                      <p:cNvPr id="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00" y="3463131"/>
                        <a:ext cx="84582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p:cNvSpPr>
            <a:spLocks noChangeArrowheads="1"/>
          </p:cNvSpPr>
          <p:nvPr/>
        </p:nvSpPr>
        <p:spPr bwMode="auto">
          <a:xfrm>
            <a:off x="3762400" y="11247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 0</a:t>
            </a:r>
          </a:p>
        </p:txBody>
      </p:sp>
      <p:sp>
        <p:nvSpPr>
          <p:cNvPr id="9" name="Rectangle 6"/>
          <p:cNvSpPr>
            <a:spLocks noChangeArrowheads="1"/>
          </p:cNvSpPr>
          <p:nvPr/>
        </p:nvSpPr>
        <p:spPr bwMode="auto">
          <a:xfrm>
            <a:off x="3686200" y="28011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=1</a:t>
            </a:r>
          </a:p>
        </p:txBody>
      </p:sp>
      <p:graphicFrame>
        <p:nvGraphicFramePr>
          <p:cNvPr id="10" name="Object 17"/>
          <p:cNvGraphicFramePr>
            <a:graphicFrameLocks noChangeAspect="1"/>
          </p:cNvGraphicFramePr>
          <p:nvPr>
            <p:extLst/>
          </p:nvPr>
        </p:nvGraphicFramePr>
        <p:xfrm>
          <a:off x="333400" y="1786731"/>
          <a:ext cx="8574088" cy="769938"/>
        </p:xfrm>
        <a:graphic>
          <a:graphicData uri="http://schemas.openxmlformats.org/presentationml/2006/ole">
            <mc:AlternateContent xmlns:mc="http://schemas.openxmlformats.org/markup-compatibility/2006">
              <mc:Choice xmlns:v="urn:schemas-microsoft-com:vml" Requires="v">
                <p:oleObj spid="_x0000_s1033" name="Visio" r:id="rId6" imgW="7077135" imgH="634663" progId="">
                  <p:embed/>
                </p:oleObj>
              </mc:Choice>
              <mc:Fallback>
                <p:oleObj name="Visio" r:id="rId6" imgW="7077135" imgH="634663" progId="">
                  <p:embed/>
                  <p:pic>
                    <p:nvPicPr>
                      <p:cNvPr id="1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00" y="1786731"/>
                        <a:ext cx="8574088"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مربع نص 2"/>
          <p:cNvSpPr txBox="1"/>
          <p:nvPr/>
        </p:nvSpPr>
        <p:spPr>
          <a:xfrm>
            <a:off x="496786" y="4581128"/>
            <a:ext cx="8424936" cy="1815882"/>
          </a:xfrm>
          <a:prstGeom prst="rect">
            <a:avLst/>
          </a:prstGeom>
          <a:noFill/>
        </p:spPr>
        <p:txBody>
          <a:bodyPr wrap="square" rtlCol="1">
            <a:spAutoFit/>
          </a:bodyPr>
          <a:lstStyle/>
          <a:p>
            <a:r>
              <a:rPr lang="ar-SA" sz="2800" dirty="0">
                <a:solidFill>
                  <a:srgbClr val="FF0000"/>
                </a:solidFill>
              </a:rPr>
              <a:t>ملاحظة هامة: </a:t>
            </a:r>
            <a:r>
              <a:rPr lang="ar-SA" sz="2800" dirty="0"/>
              <a:t>يمكن قراءة نتيجة التحويل مباشرة دفعة واحدة </a:t>
            </a:r>
            <a:r>
              <a:rPr lang="ar-SA" sz="2800" dirty="0">
                <a:ea typeface="Batang"/>
              </a:rPr>
              <a:t>(في مترجم </a:t>
            </a:r>
            <a:r>
              <a:rPr lang="en-US" sz="2800" dirty="0" err="1">
                <a:ea typeface="Batang"/>
              </a:rPr>
              <a:t>codevisionavr</a:t>
            </a:r>
            <a:r>
              <a:rPr lang="ar-SA" sz="2800" dirty="0">
                <a:ea typeface="Batang"/>
              </a:rPr>
              <a:t>)</a:t>
            </a:r>
            <a:r>
              <a:rPr lang="ar-SA" sz="2800" dirty="0"/>
              <a:t> عن طريق المتحول </a:t>
            </a:r>
            <a:r>
              <a:rPr lang="en-US" sz="2800" dirty="0"/>
              <a:t>ADCW</a:t>
            </a:r>
            <a:r>
              <a:rPr lang="ar-SA" sz="2800" dirty="0"/>
              <a:t> مثال:</a:t>
            </a:r>
          </a:p>
          <a:p>
            <a:pPr algn="l" rtl="0"/>
            <a:r>
              <a:rPr lang="en-US" sz="2800" b="1" dirty="0">
                <a:solidFill>
                  <a:srgbClr val="FF0000"/>
                </a:solidFill>
              </a:rPr>
              <a:t>Value=ADCW;</a:t>
            </a:r>
          </a:p>
          <a:p>
            <a:pPr algn="r"/>
            <a:r>
              <a:rPr lang="ar-SA" sz="2800" dirty="0"/>
              <a:t>حيث </a:t>
            </a:r>
            <a:r>
              <a:rPr lang="en-US" sz="2800" dirty="0"/>
              <a:t>value</a:t>
            </a:r>
            <a:r>
              <a:rPr lang="ar-SA" sz="2800" dirty="0"/>
              <a:t> متحول من نوع </a:t>
            </a:r>
            <a:r>
              <a:rPr lang="en-US" sz="2800" dirty="0" err="1"/>
              <a:t>int</a:t>
            </a:r>
            <a:r>
              <a:rPr lang="ar-SA" sz="2800" dirty="0"/>
              <a:t>.</a:t>
            </a:r>
            <a:endParaRPr lang="en-US" sz="2800" dirty="0"/>
          </a:p>
        </p:txBody>
      </p:sp>
    </p:spTree>
    <p:extLst>
      <p:ext uri="{BB962C8B-B14F-4D97-AF65-F5344CB8AC3E}">
        <p14:creationId xmlns:p14="http://schemas.microsoft.com/office/powerpoint/2010/main" val="194875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099765"/>
            <a:ext cx="8712968" cy="6001643"/>
          </a:xfrm>
          <a:prstGeom prst="rect">
            <a:avLst/>
          </a:prstGeom>
        </p:spPr>
        <p:txBody>
          <a:bodyPr wrap="square">
            <a:spAutoFit/>
          </a:bodyPr>
          <a:lstStyle/>
          <a:p>
            <a:pPr marL="514350" lvl="0" indent="-514350">
              <a:buFont typeface="+mj-lt"/>
              <a:buAutoNum type="arabicParenR" startAt="2"/>
            </a:pPr>
            <a:r>
              <a:rPr lang="ar-SY" sz="3200" dirty="0">
                <a:solidFill>
                  <a:srgbClr val="FF0000"/>
                </a:solidFill>
              </a:rPr>
              <a:t>معمارية</a:t>
            </a:r>
            <a:r>
              <a:rPr lang="ar-SA" sz="3200" dirty="0">
                <a:solidFill>
                  <a:srgbClr val="FF0000"/>
                </a:solidFill>
              </a:rPr>
              <a:t> </a:t>
            </a:r>
            <a:r>
              <a:rPr lang="en-US" sz="3200" dirty="0" err="1">
                <a:solidFill>
                  <a:srgbClr val="FF0000"/>
                </a:solidFill>
              </a:rPr>
              <a:t>Harvared</a:t>
            </a:r>
            <a:r>
              <a:rPr lang="ar-SA" sz="3200" dirty="0">
                <a:solidFill>
                  <a:srgbClr val="FF0000"/>
                </a:solidFill>
              </a:rPr>
              <a:t>:</a:t>
            </a:r>
          </a:p>
          <a:p>
            <a:pPr marL="457200" indent="-457200" algn="just">
              <a:buFont typeface="Wingdings" pitchFamily="2" charset="2"/>
              <a:buChar char="§"/>
            </a:pPr>
            <a:r>
              <a:rPr lang="ar-SY" sz="3200" dirty="0"/>
              <a:t>تختلف ذاكرة البيانات عن ذاكرة التعليمات ولكل واحدة خطوط عنونة و تحكم و ممر معطيات مختلف عن الأخرى</a:t>
            </a:r>
            <a:r>
              <a:rPr lang="ar-SA" sz="3200" dirty="0"/>
              <a:t>.</a:t>
            </a:r>
          </a:p>
          <a:p>
            <a:pPr marL="457200" indent="-457200" algn="just">
              <a:buFont typeface="Wingdings" pitchFamily="2" charset="2"/>
              <a:buChar char="§"/>
            </a:pPr>
            <a:endParaRPr lang="en-US" sz="3200" dirty="0"/>
          </a:p>
          <a:p>
            <a:pPr marL="457200" indent="-457200" algn="just">
              <a:buFont typeface="Wingdings" pitchFamily="2" charset="2"/>
              <a:buChar char="§"/>
            </a:pPr>
            <a:r>
              <a:rPr lang="ar-SY" sz="3200" dirty="0"/>
              <a:t>لهذه الطريقة ميزة كبيرة و هي أن عملية قراءة التعليمات و البيانات تتم في نفس الوقت، كما وأن طول التعليمة لا تتقيد بحجم ذاكرة المعطيات (أي يمكن لطول حجرة ذاكرة التعليمات أن تكون أكبر من تلك في ذاكرة البيانات). </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معظم</a:t>
            </a:r>
            <a:r>
              <a:rPr lang="ar-SA" sz="3200" dirty="0"/>
              <a:t> المتحكمات المصغرة </a:t>
            </a:r>
            <a:r>
              <a:rPr lang="ar-SY" sz="3200" dirty="0"/>
              <a:t>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5" name="مستطيل 4"/>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9</a:t>
            </a:fld>
            <a:endParaRPr lang="ar-SA"/>
          </a:p>
        </p:txBody>
      </p:sp>
    </p:spTree>
    <p:extLst>
      <p:ext uri="{BB962C8B-B14F-4D97-AF65-F5344CB8AC3E}">
        <p14:creationId xmlns:p14="http://schemas.microsoft.com/office/powerpoint/2010/main" val="537532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702" y="476708"/>
            <a:ext cx="3766848" cy="18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90</a:t>
            </a:fld>
            <a:endParaRPr lang="ar-SA">
              <a:solidFill>
                <a:prstClr val="black">
                  <a:tint val="75000"/>
                </a:prstClr>
              </a:solidFill>
            </a:endParaRPr>
          </a:p>
        </p:txBody>
      </p:sp>
      <p:sp>
        <p:nvSpPr>
          <p:cNvPr id="6" name="مستطيل 5"/>
          <p:cNvSpPr/>
          <p:nvPr/>
        </p:nvSpPr>
        <p:spPr>
          <a:xfrm>
            <a:off x="2567842" y="33866"/>
            <a:ext cx="4251485" cy="646331"/>
          </a:xfrm>
          <a:prstGeom prst="rect">
            <a:avLst/>
          </a:prstGeom>
        </p:spPr>
        <p:txBody>
          <a:bodyPr wrap="none">
            <a:spAutoFit/>
          </a:bodyPr>
          <a:lstStyle/>
          <a:p>
            <a:pPr algn="ctr"/>
            <a:r>
              <a:rPr lang="ar-SA" sz="3600" b="1" dirty="0">
                <a:solidFill>
                  <a:srgbClr val="FF0000"/>
                </a:solidFill>
              </a:rPr>
              <a:t>تحديد قناة الدخل التشابهي </a:t>
            </a:r>
            <a:endParaRPr lang="en-US" sz="3600" b="1" dirty="0">
              <a:solidFill>
                <a:srgbClr val="FF0000"/>
              </a:solidFill>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04" y="857617"/>
            <a:ext cx="3814724"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27570"/>
            <a:ext cx="5220072" cy="4430430"/>
          </a:xfrm>
          <a:prstGeom prst="rect">
            <a:avLst/>
          </a:prstGeom>
          <a:noFill/>
          <a:ln w="9525" algn="ctr">
            <a:solidFill>
              <a:schemeClr val="tx1"/>
            </a:solidFill>
            <a:miter lim="800000"/>
            <a:headEnd/>
            <a:tailEnd/>
          </a:ln>
          <a:effectLst>
            <a:outerShdw dist="107763" dir="81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14190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04" y="368825"/>
            <a:ext cx="80374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91</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627857" y="315476"/>
            <a:ext cx="7959766" cy="646331"/>
          </a:xfrm>
          <a:prstGeom prst="rect">
            <a:avLst/>
          </a:prstGeom>
        </p:spPr>
        <p:txBody>
          <a:bodyPr wrap="square">
            <a:spAutoFit/>
          </a:bodyPr>
          <a:lstStyle/>
          <a:p>
            <a:r>
              <a:rPr lang="ar-SA" sz="3600" b="1" dirty="0">
                <a:solidFill>
                  <a:schemeClr val="accent1"/>
                </a:solidFill>
              </a:rPr>
              <a:t>2- مسجل التحكم والحالة:</a:t>
            </a:r>
          </a:p>
        </p:txBody>
      </p:sp>
      <p:sp>
        <p:nvSpPr>
          <p:cNvPr id="11" name="مستطيل 10"/>
          <p:cNvSpPr/>
          <p:nvPr/>
        </p:nvSpPr>
        <p:spPr>
          <a:xfrm>
            <a:off x="196545" y="2121155"/>
            <a:ext cx="8822389" cy="4893647"/>
          </a:xfrm>
          <a:prstGeom prst="rect">
            <a:avLst/>
          </a:prstGeom>
        </p:spPr>
        <p:txBody>
          <a:bodyPr wrap="square">
            <a:spAutoFit/>
          </a:bodyPr>
          <a:lstStyle/>
          <a:p>
            <a:pPr marL="273050" indent="-273050" algn="just">
              <a:buFont typeface="Arial" pitchFamily="34" charset="0"/>
              <a:buChar char="•"/>
            </a:pPr>
            <a:r>
              <a:rPr lang="ar-SA" sz="2600" dirty="0"/>
              <a:t>الخانة </a:t>
            </a:r>
            <a:r>
              <a:rPr lang="en-US" sz="2600" dirty="0"/>
              <a:t>ADEN</a:t>
            </a:r>
            <a:r>
              <a:rPr lang="ar-SA" sz="2600" dirty="0"/>
              <a:t>  تشغل </a:t>
            </a:r>
            <a:r>
              <a:rPr lang="en-US" sz="2600" dirty="0"/>
              <a:t>ADC </a:t>
            </a:r>
            <a:r>
              <a:rPr lang="ar-SA" sz="2600" dirty="0"/>
              <a:t> :</a:t>
            </a:r>
          </a:p>
          <a:p>
            <a:pPr algn="l"/>
            <a:r>
              <a:rPr lang="ar-SA" sz="2600" dirty="0"/>
              <a:t> </a:t>
            </a:r>
            <a:r>
              <a:rPr lang="en-US" sz="2600" dirty="0"/>
              <a:t>ADEN=1 On ADC</a:t>
            </a:r>
          </a:p>
          <a:p>
            <a:pPr algn="l"/>
            <a:r>
              <a:rPr lang="en-US" sz="2600" dirty="0"/>
              <a:t>ADEN=0 Off ADC</a:t>
            </a:r>
          </a:p>
          <a:p>
            <a:pPr marL="273050" indent="-273050" algn="just">
              <a:buFont typeface="Arial" pitchFamily="34" charset="0"/>
              <a:buChar char="•"/>
            </a:pPr>
            <a:r>
              <a:rPr lang="ar-SA" sz="2600" dirty="0"/>
              <a:t>الخانة </a:t>
            </a:r>
            <a:r>
              <a:rPr lang="en-US" sz="2600" dirty="0"/>
              <a:t>ADSC</a:t>
            </a:r>
            <a:r>
              <a:rPr lang="ar-SA" sz="2600" dirty="0"/>
              <a:t> لبدء عملية التحويل حيث يجب جعل قيمته </a:t>
            </a:r>
            <a:r>
              <a:rPr lang="en-US" sz="2600" dirty="0"/>
              <a:t>1</a:t>
            </a:r>
            <a:r>
              <a:rPr lang="ar-SA" sz="2600" dirty="0"/>
              <a:t> عند كل عملية تحويل في نمط التحويل المفرد وفي نمط العمل الحر يجب جعل قيمته </a:t>
            </a:r>
            <a:r>
              <a:rPr lang="en-US" sz="2600" dirty="0"/>
              <a:t>1</a:t>
            </a:r>
            <a:r>
              <a:rPr lang="ar-SA" sz="2600" dirty="0"/>
              <a:t> لمرة واحدة فقط.</a:t>
            </a:r>
          </a:p>
          <a:p>
            <a:pPr marL="273050" indent="-273050" algn="just">
              <a:buFont typeface="Arial" pitchFamily="34" charset="0"/>
              <a:buChar char="•"/>
            </a:pPr>
            <a:r>
              <a:rPr lang="ar-SA" sz="2600" dirty="0"/>
              <a:t>الخانة </a:t>
            </a:r>
            <a:r>
              <a:rPr lang="en-US" sz="2600" dirty="0"/>
              <a:t>ADATE</a:t>
            </a:r>
            <a:r>
              <a:rPr lang="ar-SA" sz="2600" dirty="0"/>
              <a:t> لاختيار القدح(بدأ عملية التحويل) الآلي،  حيث يتحقق القدح الآلي عندما  </a:t>
            </a:r>
            <a:r>
              <a:rPr lang="en-US" sz="2600" dirty="0"/>
              <a:t>ADATE=1</a:t>
            </a:r>
            <a:r>
              <a:rPr lang="ar-SA" sz="2600" dirty="0"/>
              <a:t>.</a:t>
            </a:r>
          </a:p>
          <a:p>
            <a:pPr marL="273050" indent="-273050" algn="just">
              <a:buFont typeface="Arial" pitchFamily="34" charset="0"/>
              <a:buChar char="•"/>
            </a:pPr>
            <a:r>
              <a:rPr lang="ar-SA" sz="2600" dirty="0"/>
              <a:t>الخانة </a:t>
            </a:r>
            <a:r>
              <a:rPr lang="en-US" sz="2600" dirty="0"/>
              <a:t>ADIF</a:t>
            </a:r>
            <a:r>
              <a:rPr lang="ar-SA" sz="2600" dirty="0"/>
              <a:t> علم مقاطعة اكتمال التحويل.</a:t>
            </a:r>
          </a:p>
          <a:p>
            <a:pPr marL="273050" indent="-273050" algn="just">
              <a:buFont typeface="Arial" pitchFamily="34" charset="0"/>
              <a:buChar char="•"/>
            </a:pPr>
            <a:r>
              <a:rPr lang="ar-SA" sz="2600" dirty="0"/>
              <a:t>الخانة </a:t>
            </a:r>
            <a:r>
              <a:rPr lang="en-US" sz="2600" dirty="0"/>
              <a:t>ADIE</a:t>
            </a:r>
            <a:r>
              <a:rPr lang="ar-SA" sz="2600" dirty="0"/>
              <a:t> تفعيل وحجب المقاطعة عند اكتمال التحويل</a:t>
            </a:r>
            <a:r>
              <a:rPr lang="en-US" sz="2600" dirty="0"/>
              <a:t>:</a:t>
            </a:r>
          </a:p>
          <a:p>
            <a:pPr algn="l" rtl="0"/>
            <a:r>
              <a:rPr lang="en-US" sz="2600" dirty="0"/>
              <a:t>ADIE=1 </a:t>
            </a:r>
            <a:r>
              <a:rPr lang="ar-SA" sz="2600" dirty="0"/>
              <a:t>تفعيل المقاطعة</a:t>
            </a:r>
            <a:endParaRPr lang="en-US" sz="2600" dirty="0"/>
          </a:p>
          <a:p>
            <a:pPr algn="l" rtl="0"/>
            <a:r>
              <a:rPr lang="en-US" sz="2600" dirty="0"/>
              <a:t>ADIE=0 </a:t>
            </a:r>
            <a:r>
              <a:rPr lang="ar-SA" sz="2600" dirty="0"/>
              <a:t>حجب المقاطعة</a:t>
            </a:r>
            <a:endParaRPr lang="en-US" sz="2600" dirty="0"/>
          </a:p>
        </p:txBody>
      </p:sp>
      <p:sp>
        <p:nvSpPr>
          <p:cNvPr id="12" name="مستطيل 11"/>
          <p:cNvSpPr/>
          <p:nvPr/>
        </p:nvSpPr>
        <p:spPr>
          <a:xfrm>
            <a:off x="1259632" y="1084738"/>
            <a:ext cx="3960440"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17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582" y="2780928"/>
            <a:ext cx="4681652"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5" y="794148"/>
            <a:ext cx="9144000" cy="133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92</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10" name="مستطيل 9"/>
          <p:cNvSpPr/>
          <p:nvPr/>
        </p:nvSpPr>
        <p:spPr>
          <a:xfrm>
            <a:off x="5436096" y="1035963"/>
            <a:ext cx="2808312" cy="109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5" name="Picture 3" descr="FF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904286"/>
            <a:ext cx="3655541" cy="316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4131582" y="2132856"/>
            <a:ext cx="4572000" cy="830997"/>
          </a:xfrm>
          <a:prstGeom prst="rect">
            <a:avLst/>
          </a:prstGeom>
        </p:spPr>
        <p:txBody>
          <a:bodyPr>
            <a:spAutoFit/>
          </a:bodyPr>
          <a:lstStyle/>
          <a:p>
            <a:r>
              <a:rPr lang="ar-SA" sz="2400" dirty="0"/>
              <a:t>يعمل المبدل </a:t>
            </a:r>
            <a:r>
              <a:rPr lang="en-US" sz="2400" dirty="0"/>
              <a:t>ADC</a:t>
            </a:r>
            <a:r>
              <a:rPr lang="ar-SA" sz="2400" dirty="0"/>
              <a:t> على ترددات ساعة ضمن المجال </a:t>
            </a:r>
            <a:r>
              <a:rPr lang="en-US" sz="2400" dirty="0"/>
              <a:t>50-200 kHz</a:t>
            </a:r>
            <a:r>
              <a:rPr lang="ar-SA" dirty="0"/>
              <a:t>.</a:t>
            </a:r>
          </a:p>
        </p:txBody>
      </p:sp>
      <p:sp>
        <p:nvSpPr>
          <p:cNvPr id="6" name="مستطيل 5"/>
          <p:cNvSpPr/>
          <p:nvPr/>
        </p:nvSpPr>
        <p:spPr>
          <a:xfrm>
            <a:off x="1706451" y="301706"/>
            <a:ext cx="7047186" cy="492443"/>
          </a:xfrm>
          <a:prstGeom prst="rect">
            <a:avLst/>
          </a:prstGeom>
        </p:spPr>
        <p:txBody>
          <a:bodyPr wrap="none">
            <a:spAutoFit/>
          </a:bodyPr>
          <a:lstStyle/>
          <a:p>
            <a:pPr marL="273050" indent="-273050">
              <a:buFont typeface="Arial" pitchFamily="34" charset="0"/>
              <a:buChar char="•"/>
            </a:pPr>
            <a:r>
              <a:rPr lang="ar-SA" sz="2600" dirty="0"/>
              <a:t>خانات </a:t>
            </a:r>
            <a:r>
              <a:rPr lang="en-US" sz="2600" dirty="0"/>
              <a:t>ADPS0, ADPS1, ADPS2</a:t>
            </a:r>
            <a:r>
              <a:rPr lang="ar-SA" sz="2600" dirty="0"/>
              <a:t> لاختيار سرعة التحويل</a:t>
            </a:r>
          </a:p>
        </p:txBody>
      </p:sp>
    </p:spTree>
    <p:extLst>
      <p:ext uri="{BB962C8B-B14F-4D97-AF65-F5344CB8AC3E}">
        <p14:creationId xmlns:p14="http://schemas.microsoft.com/office/powerpoint/2010/main" val="1702513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50" y="843526"/>
            <a:ext cx="79914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93</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395536" y="315476"/>
            <a:ext cx="8623398" cy="646331"/>
          </a:xfrm>
          <a:prstGeom prst="rect">
            <a:avLst/>
          </a:prstGeom>
        </p:spPr>
        <p:txBody>
          <a:bodyPr wrap="square">
            <a:spAutoFit/>
          </a:bodyPr>
          <a:lstStyle/>
          <a:p>
            <a:r>
              <a:rPr lang="ar-SA" sz="3600" b="1" dirty="0">
                <a:solidFill>
                  <a:schemeClr val="accent1"/>
                </a:solidFill>
              </a:rPr>
              <a:t>3- المسجل الخاص لاختيار مصدر قدح عملية التحويل:</a:t>
            </a:r>
          </a:p>
        </p:txBody>
      </p:sp>
      <p:sp>
        <p:nvSpPr>
          <p:cNvPr id="11" name="مستطيل 10"/>
          <p:cNvSpPr/>
          <p:nvPr/>
        </p:nvSpPr>
        <p:spPr>
          <a:xfrm>
            <a:off x="170349" y="2453918"/>
            <a:ext cx="8822389" cy="1292662"/>
          </a:xfrm>
          <a:prstGeom prst="rect">
            <a:avLst/>
          </a:prstGeom>
        </p:spPr>
        <p:txBody>
          <a:bodyPr wrap="square">
            <a:spAutoFit/>
          </a:bodyPr>
          <a:lstStyle/>
          <a:p>
            <a:pPr algn="just"/>
            <a:r>
              <a:rPr lang="ar-SA" sz="2600" dirty="0"/>
              <a:t>يستخدم هذا المسجل عند اختيار القدح الآلي (</a:t>
            </a:r>
            <a:r>
              <a:rPr lang="en-US" sz="2600" dirty="0"/>
              <a:t>ADATE=1</a:t>
            </a:r>
            <a:r>
              <a:rPr lang="ar-SA" sz="2600" dirty="0"/>
              <a:t>) من أجل اختيار مصدر قدح عملية التحويل من خلال الخانات </a:t>
            </a:r>
            <a:r>
              <a:rPr lang="en-US" sz="2600" dirty="0"/>
              <a:t>ADTS0, ADTS1,ADTS2</a:t>
            </a:r>
            <a:r>
              <a:rPr lang="ar-SA" sz="2600" dirty="0"/>
              <a:t> وفق الجدول التالي:</a:t>
            </a:r>
            <a:endParaRPr lang="en-US" sz="2600" dirty="0"/>
          </a:p>
        </p:txBody>
      </p:sp>
      <p:sp>
        <p:nvSpPr>
          <p:cNvPr id="12" name="مستطيل 11"/>
          <p:cNvSpPr/>
          <p:nvPr/>
        </p:nvSpPr>
        <p:spPr>
          <a:xfrm>
            <a:off x="1619672" y="1445252"/>
            <a:ext cx="23762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6992"/>
            <a:ext cx="7308304" cy="346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335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97" y="1628801"/>
            <a:ext cx="892010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94</a:t>
            </a:fld>
            <a:endParaRPr lang="ar-SA">
              <a:solidFill>
                <a:prstClr val="black">
                  <a:tint val="75000"/>
                </a:prstClr>
              </a:solidFill>
            </a:endParaRPr>
          </a:p>
        </p:txBody>
      </p:sp>
      <p:sp>
        <p:nvSpPr>
          <p:cNvPr id="6" name="مستطيل 5"/>
          <p:cNvSpPr/>
          <p:nvPr/>
        </p:nvSpPr>
        <p:spPr>
          <a:xfrm>
            <a:off x="3307917" y="211287"/>
            <a:ext cx="2446504" cy="707886"/>
          </a:xfrm>
          <a:prstGeom prst="rect">
            <a:avLst/>
          </a:prstGeom>
        </p:spPr>
        <p:txBody>
          <a:bodyPr wrap="none">
            <a:spAutoFit/>
          </a:bodyPr>
          <a:lstStyle/>
          <a:p>
            <a:pPr algn="ctr"/>
            <a:r>
              <a:rPr lang="ar-SA" sz="4000" b="1" dirty="0">
                <a:solidFill>
                  <a:srgbClr val="FF0000"/>
                </a:solidFill>
              </a:rPr>
              <a:t>برمجة </a:t>
            </a:r>
            <a:r>
              <a:rPr lang="en-US" sz="4000" b="1" dirty="0">
                <a:solidFill>
                  <a:srgbClr val="FF0000"/>
                </a:solidFill>
              </a:rPr>
              <a:t>ADC</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a:t>
            </a:r>
            <a:r>
              <a:rPr lang="en-US" sz="2800" dirty="0"/>
              <a:t>ADC</a:t>
            </a:r>
            <a:r>
              <a:rPr lang="ar-SA" sz="2800" dirty="0"/>
              <a:t> يجب برمجة المسجلات (التي تم دراستها سابقاً) التالية:</a:t>
            </a:r>
            <a:endParaRPr lang="en-US" sz="28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50" y="3024409"/>
            <a:ext cx="8906847" cy="15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51" y="4869160"/>
            <a:ext cx="876283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1259632" y="2016297"/>
            <a:ext cx="706811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1259632" y="3645024"/>
            <a:ext cx="6912768" cy="824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1255345" y="5410251"/>
            <a:ext cx="256785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44430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066842" y="211287"/>
            <a:ext cx="6928693" cy="646331"/>
          </a:xfrm>
          <a:prstGeom prst="rect">
            <a:avLst/>
          </a:prstGeom>
        </p:spPr>
        <p:txBody>
          <a:bodyPr wrap="none">
            <a:spAutoFit/>
          </a:bodyPr>
          <a:lstStyle/>
          <a:p>
            <a:pPr algn="ctr"/>
            <a:r>
              <a:rPr lang="ar-SA" sz="3600" b="1" dirty="0">
                <a:solidFill>
                  <a:srgbClr val="FF0000"/>
                </a:solidFill>
              </a:rPr>
              <a:t>خطوات برمجة </a:t>
            </a:r>
            <a:r>
              <a:rPr lang="en-US" sz="3600" b="1" dirty="0">
                <a:solidFill>
                  <a:srgbClr val="FF0000"/>
                </a:solidFill>
              </a:rPr>
              <a:t> ADC</a:t>
            </a:r>
            <a:r>
              <a:rPr lang="ar-SA" sz="3600" b="1" dirty="0">
                <a:solidFill>
                  <a:srgbClr val="FF0000"/>
                </a:solidFill>
              </a:rPr>
              <a:t>في نمط التحويل المفرد</a:t>
            </a:r>
            <a:endParaRPr lang="en-US" sz="3600" b="1" dirty="0">
              <a:solidFill>
                <a:srgbClr val="FF0000"/>
              </a:solidFill>
            </a:endParaRPr>
          </a:p>
        </p:txBody>
      </p:sp>
      <p:sp>
        <p:nvSpPr>
          <p:cNvPr id="4" name="مستطيل 3"/>
          <p:cNvSpPr/>
          <p:nvPr/>
        </p:nvSpPr>
        <p:spPr>
          <a:xfrm>
            <a:off x="42072" y="764704"/>
            <a:ext cx="9085940" cy="6001643"/>
          </a:xfrm>
          <a:prstGeom prst="rect">
            <a:avLst/>
          </a:prstGeom>
        </p:spPr>
        <p:txBody>
          <a:bodyPr wrap="square">
            <a:spAutoFit/>
          </a:bodyPr>
          <a:lstStyle/>
          <a:p>
            <a:pPr marL="514350" indent="-514350" algn="just">
              <a:buFont typeface="+mj-lt"/>
              <a:buAutoNum type="arabicParen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p>
          <a:p>
            <a:pPr marL="514350" indent="-514350" algn="just">
              <a:buFont typeface="+mj-lt"/>
              <a:buAutoNum type="arabicParenR"/>
            </a:pPr>
            <a:r>
              <a:rPr lang="ar-SA" sz="3200" dirty="0"/>
              <a:t>اختيار سرعة التحويل عن طريق الخانات </a:t>
            </a:r>
            <a:r>
              <a:rPr lang="en-US" sz="3200" dirty="0"/>
              <a:t>ADPS0, ADPS1, ADPS2</a:t>
            </a:r>
            <a:r>
              <a:rPr lang="ar-SA" sz="3200" dirty="0"/>
              <a:t> (ضمن المجال </a:t>
            </a:r>
            <a:r>
              <a:rPr lang="en-US" sz="3200" dirty="0"/>
              <a:t>50-200 kHz</a:t>
            </a:r>
            <a:r>
              <a:rPr lang="ar-SA" sz="3200" dirty="0"/>
              <a:t>).</a:t>
            </a:r>
            <a:endParaRPr lang="ar-SA" sz="3200" dirty="0">
              <a:solidFill>
                <a:prstClr val="black"/>
              </a:solidFill>
            </a:endParaRPr>
          </a:p>
          <a:p>
            <a:pPr marL="514350" indent="-514350" algn="just">
              <a:buFont typeface="+mj-lt"/>
              <a:buAutoNum type="arabicParenR"/>
            </a:pPr>
            <a:r>
              <a:rPr lang="ar-SA" sz="3200" dirty="0"/>
              <a:t>تشغيل </a:t>
            </a:r>
            <a:r>
              <a:rPr lang="en-US" sz="3200" dirty="0"/>
              <a:t>ADC </a:t>
            </a:r>
            <a:r>
              <a:rPr lang="ar-SA" sz="3200" dirty="0"/>
              <a:t> عن طريق الخانة </a:t>
            </a:r>
            <a:r>
              <a:rPr lang="en-US" sz="3200" dirty="0"/>
              <a:t>ADEN</a:t>
            </a:r>
            <a:r>
              <a:rPr lang="ar-SA" sz="3200" dirty="0"/>
              <a:t>.</a:t>
            </a:r>
          </a:p>
          <a:p>
            <a:pPr marL="514350" indent="-514350" algn="just">
              <a:buFont typeface="+mj-lt"/>
              <a:buAutoNum type="arabicParenR"/>
            </a:pPr>
            <a:r>
              <a:rPr lang="ar-SA" sz="3200" dirty="0">
                <a:solidFill>
                  <a:prstClr val="black"/>
                </a:solidFill>
              </a:rPr>
              <a:t>تحديد قناة الدخل التشابهي عن طريق الخانات </a:t>
            </a:r>
            <a:r>
              <a:rPr lang="en-US" sz="3200" dirty="0">
                <a:solidFill>
                  <a:prstClr val="black"/>
                </a:solidFill>
              </a:rPr>
              <a:t>MUX0, MUX1, MUX2, MUX3, MUX4</a:t>
            </a:r>
            <a:r>
              <a:rPr lang="ar-SA" sz="3200" dirty="0">
                <a:solidFill>
                  <a:prstClr val="black"/>
                </a:solidFill>
              </a:rPr>
              <a:t>.</a:t>
            </a:r>
          </a:p>
          <a:p>
            <a:pPr marL="514350" indent="-514350" algn="just">
              <a:buFont typeface="+mj-lt"/>
              <a:buAutoNum type="arabicParenR"/>
            </a:pPr>
            <a:r>
              <a:rPr lang="ar-SA" sz="3200" dirty="0"/>
              <a:t>بدء عملية التحويل عن طريق </a:t>
            </a:r>
            <a:r>
              <a:rPr lang="en-US" sz="3200" dirty="0"/>
              <a:t>ADSC</a:t>
            </a:r>
            <a:r>
              <a:rPr lang="ar-SA" sz="3200" dirty="0"/>
              <a:t>.</a:t>
            </a:r>
          </a:p>
          <a:p>
            <a:pPr marL="514350" indent="-514350" algn="just">
              <a:buFont typeface="+mj-lt"/>
              <a:buAutoNum type="arabicParenR"/>
            </a:pPr>
            <a:r>
              <a:rPr lang="ar-SA" sz="3200" dirty="0"/>
              <a:t>الانتظار حتى الانتهاء من عملية التحويل (عندما يصبح </a:t>
            </a:r>
            <a:r>
              <a:rPr lang="en-US" sz="3200" dirty="0"/>
              <a:t>1</a:t>
            </a:r>
            <a:r>
              <a:rPr lang="ar-SA" sz="3200" dirty="0"/>
              <a:t>=</a:t>
            </a:r>
            <a:r>
              <a:rPr lang="en-US" sz="3200" dirty="0"/>
              <a:t>ADIF</a:t>
            </a:r>
            <a:r>
              <a:rPr lang="ar-SA" sz="3200" dirty="0"/>
              <a:t> ).</a:t>
            </a:r>
          </a:p>
          <a:p>
            <a:pPr marL="514350" indent="-514350" algn="just">
              <a:buFont typeface="+mj-lt"/>
              <a:buAutoNum type="arabicParenR"/>
            </a:pPr>
            <a:r>
              <a:rPr lang="ar-SA" sz="3200" dirty="0"/>
              <a:t>قراءة القيمة الرقمية عن طريق المحول </a:t>
            </a:r>
            <a:r>
              <a:rPr lang="en-US" sz="3200" dirty="0"/>
              <a:t>ADCW</a:t>
            </a:r>
            <a:r>
              <a:rPr lang="ar-SA" sz="3200" dirty="0"/>
              <a:t>.</a:t>
            </a:r>
          </a:p>
          <a:p>
            <a:pPr marL="514350" indent="-514350" algn="just">
              <a:buFont typeface="+mj-lt"/>
              <a:buAutoNum type="arabicParenR"/>
            </a:pPr>
            <a:r>
              <a:rPr lang="ar-SA" sz="3200" dirty="0"/>
              <a:t>نكرر الخطوات من الخطوة 5 من أجل القراءة من القناة نفسهاأو من الخطوة  4</a:t>
            </a:r>
            <a:r>
              <a:rPr lang="en-US" sz="3200" dirty="0"/>
              <a:t> </a:t>
            </a:r>
            <a:r>
              <a:rPr lang="ar-SA" sz="3200" dirty="0"/>
              <a:t> من أجل قناة أخرى.</a:t>
            </a:r>
          </a:p>
        </p:txBody>
      </p:sp>
    </p:spTree>
    <p:extLst>
      <p:ext uri="{BB962C8B-B14F-4D97-AF65-F5344CB8AC3E}">
        <p14:creationId xmlns:p14="http://schemas.microsoft.com/office/powerpoint/2010/main" val="3315342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shift\Desktop\my work\COURSE MICRO\applications\application14\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3" y="1053448"/>
            <a:ext cx="8809261" cy="5804552"/>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39133" y="0"/>
            <a:ext cx="8990944" cy="2185214"/>
          </a:xfrm>
          <a:prstGeom prst="rect">
            <a:avLst/>
          </a:prstGeom>
        </p:spPr>
        <p:txBody>
          <a:bodyPr wrap="square">
            <a:spAutoFit/>
          </a:bodyPr>
          <a:lstStyle/>
          <a:p>
            <a:r>
              <a:rPr lang="ar-SA" sz="3200" b="1" dirty="0">
                <a:solidFill>
                  <a:schemeClr val="accent1"/>
                </a:solidFill>
              </a:rPr>
              <a:t>مثال 1:</a:t>
            </a:r>
          </a:p>
          <a:p>
            <a:r>
              <a:rPr lang="ar-SA" sz="2800" dirty="0"/>
              <a:t>برمج الدارة لقراءة القيمة التشابهية على المدخل </a:t>
            </a:r>
            <a:r>
              <a:rPr lang="en-US" sz="2800" dirty="0"/>
              <a:t>ADC1</a:t>
            </a:r>
            <a:r>
              <a:rPr lang="ar-SA" sz="2800" dirty="0"/>
              <a:t> من المقاومة  المتغيرة وإظهارها على شاشة الـ </a:t>
            </a:r>
            <a:r>
              <a:rPr lang="en-US" sz="2800" dirty="0"/>
              <a:t> LCD</a:t>
            </a:r>
            <a:r>
              <a:rPr lang="ar-SA" sz="2800" dirty="0"/>
              <a:t>(</a:t>
            </a:r>
            <a:r>
              <a:rPr lang="en-US" sz="2800" dirty="0"/>
              <a:t>ADC</a:t>
            </a:r>
            <a:r>
              <a:rPr lang="ar-SA" sz="2800" dirty="0"/>
              <a:t> في النمط المفرد والجهد المرجعي </a:t>
            </a:r>
            <a:r>
              <a:rPr lang="en-US" sz="2800" dirty="0"/>
              <a:t>AVCC</a:t>
            </a:r>
            <a:r>
              <a:rPr lang="ar-SA" sz="2800" dirty="0"/>
              <a:t>).</a:t>
            </a:r>
          </a:p>
          <a:p>
            <a:r>
              <a:rPr lang="ar-SA" sz="2000" dirty="0"/>
              <a:t> </a:t>
            </a:r>
          </a:p>
        </p:txBody>
      </p:sp>
      <p:sp>
        <p:nvSpPr>
          <p:cNvPr id="8" name="مربع نص 7">
            <a:hlinkClick r:id="rId4" action="ppaction://program"/>
          </p:cNvPr>
          <p:cNvSpPr txBox="1"/>
          <p:nvPr/>
        </p:nvSpPr>
        <p:spPr>
          <a:xfrm>
            <a:off x="387004" y="1984485"/>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\Examples\Ex06</a:t>
            </a:r>
            <a:endParaRPr lang="ar-SA" b="1" dirty="0">
              <a:solidFill>
                <a:srgbClr val="FF0000"/>
              </a:solidFill>
            </a:endParaRPr>
          </a:p>
        </p:txBody>
      </p:sp>
      <p:sp>
        <p:nvSpPr>
          <p:cNvPr id="9" name="مستطيل 8"/>
          <p:cNvSpPr/>
          <p:nvPr/>
        </p:nvSpPr>
        <p:spPr>
          <a:xfrm>
            <a:off x="179512" y="1916832"/>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498133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929038">
                  <a:extLst>
                    <a:ext uri="{9D8B030D-6E8A-4147-A177-3AD203B41FA5}">
                      <a16:colId xmlns:a16="http://schemas.microsoft.com/office/drawing/2014/main" val="20000"/>
                    </a:ext>
                  </a:extLst>
                </a:gridCol>
                <a:gridCol w="4654548">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rgbClr val="FF0000"/>
                          </a:solidFill>
                        </a:rPr>
                        <a:t>ADCSRA.6=1;   </a:t>
                      </a:r>
                      <a:endParaRPr lang="en-US" sz="2400" dirty="0">
                        <a:solidFill>
                          <a:schemeClr val="tx2"/>
                        </a:solidFill>
                      </a:endParaRPr>
                    </a:p>
                    <a:p>
                      <a:pPr algn="l" rtl="1"/>
                      <a:r>
                        <a:rPr lang="en-US" sz="2400" dirty="0">
                          <a:solidFill>
                            <a:srgbClr val="00B050"/>
                          </a:solidFill>
                        </a:rPr>
                        <a:t>// </a:t>
                      </a:r>
                      <a:r>
                        <a:rPr lang="en-US" sz="2000" dirty="0">
                          <a:solidFill>
                            <a:srgbClr val="00B050"/>
                          </a:solidFill>
                        </a:rPr>
                        <a:t>Wait for the AD conversion to complete</a:t>
                      </a:r>
                    </a:p>
                    <a:p>
                      <a:pPr algn="l" rtl="1"/>
                      <a:r>
                        <a:rPr lang="en-US" sz="2400" dirty="0">
                          <a:solidFill>
                            <a:srgbClr val="FF0000"/>
                          </a:solidFill>
                        </a:rPr>
                        <a:t>while (ADCSRA.4==0){}</a:t>
                      </a:r>
                    </a:p>
                    <a:p>
                      <a:pPr algn="l" rtl="1"/>
                      <a:r>
                        <a:rPr lang="en-US" sz="2400" dirty="0">
                          <a:solidFill>
                            <a:srgbClr val="FF0000"/>
                          </a:solidFill>
                        </a:rPr>
                        <a:t>    v=ADCW;</a:t>
                      </a:r>
                      <a:r>
                        <a:rPr lang="en-US" sz="2400" dirty="0">
                          <a:solidFill>
                            <a:schemeClr val="tx2"/>
                          </a:solidFill>
                        </a:rPr>
                        <a:t> </a:t>
                      </a:r>
                    </a:p>
                    <a:p>
                      <a:pPr algn="l" rtl="1"/>
                      <a:r>
                        <a:rPr lang="en-US" sz="2400" dirty="0">
                          <a:solidFill>
                            <a:schemeClr val="tx2"/>
                          </a:solidFill>
                        </a:rPr>
                        <a:t>    </a:t>
                      </a:r>
                      <a:r>
                        <a:rPr lang="en-US" sz="2400" dirty="0" err="1">
                          <a:solidFill>
                            <a:schemeClr val="tx1"/>
                          </a:solidFill>
                        </a:rPr>
                        <a:t>itoa</a:t>
                      </a:r>
                      <a:r>
                        <a:rPr lang="en-US" sz="2400" dirty="0">
                          <a:solidFill>
                            <a:schemeClr val="tx1"/>
                          </a:solidFill>
                        </a:rPr>
                        <a:t>(</a:t>
                      </a:r>
                      <a:r>
                        <a:rPr lang="en-US" sz="2400" dirty="0" err="1">
                          <a:solidFill>
                            <a:schemeClr val="tx1"/>
                          </a:solidFill>
                        </a:rPr>
                        <a:t>v,s</a:t>
                      </a:r>
                      <a:r>
                        <a:rPr lang="en-US" sz="2400" dirty="0">
                          <a:solidFill>
                            <a:schemeClr val="tx1"/>
                          </a:solidFill>
                        </a:rPr>
                        <a:t>);</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("ADC=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(4,0);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(250);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err="1">
                          <a:solidFill>
                            <a:schemeClr val="tx1"/>
                          </a:solidFill>
                        </a:rPr>
                        <a:t>int</a:t>
                      </a:r>
                      <a:r>
                        <a:rPr lang="en-US" sz="2400" dirty="0">
                          <a:solidFill>
                            <a:schemeClr val="tx1"/>
                          </a:solidFill>
                        </a:rPr>
                        <a:t> v;</a:t>
                      </a:r>
                    </a:p>
                    <a:p>
                      <a:pPr algn="l" rtl="1"/>
                      <a:r>
                        <a:rPr lang="en-US" sz="2400" dirty="0">
                          <a:solidFill>
                            <a:schemeClr val="tx1"/>
                          </a:solidFill>
                        </a:rPr>
                        <a:t>char *s;</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ADC1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2"/>
                          </a:solidFill>
                        </a:rPr>
                        <a:t>ADMUX=0B01000001;</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2"/>
                          </a:solidFill>
                        </a:rPr>
                        <a:t>ADCSRA=0B10000011;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97</a:t>
            </a:fld>
            <a:endParaRPr lang="ar-SA"/>
          </a:p>
        </p:txBody>
      </p:sp>
    </p:spTree>
    <p:extLst>
      <p:ext uri="{BB962C8B-B14F-4D97-AF65-F5344CB8AC3E}">
        <p14:creationId xmlns:p14="http://schemas.microsoft.com/office/powerpoint/2010/main" val="3945785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5\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31917"/>
            <a:ext cx="7200800" cy="5072150"/>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5641" y="0"/>
            <a:ext cx="8990944" cy="2062103"/>
          </a:xfrm>
          <a:prstGeom prst="rect">
            <a:avLst/>
          </a:prstGeom>
        </p:spPr>
        <p:txBody>
          <a:bodyPr wrap="square">
            <a:spAutoFit/>
          </a:bodyPr>
          <a:lstStyle/>
          <a:p>
            <a:r>
              <a:rPr lang="ar-SA" sz="3200" b="1" dirty="0">
                <a:solidFill>
                  <a:schemeClr val="accent1"/>
                </a:solidFill>
              </a:rPr>
              <a:t>مثال 2:</a:t>
            </a:r>
          </a:p>
          <a:p>
            <a:r>
              <a:rPr lang="ar-SA" sz="2400" dirty="0"/>
              <a:t>برمج الدارة لقراءة القيمة التشابهية على المدخل </a:t>
            </a:r>
            <a:r>
              <a:rPr lang="en-US" sz="2400" dirty="0"/>
              <a:t>ADC0..ADC3</a:t>
            </a:r>
            <a:r>
              <a:rPr lang="ar-SA" sz="2400" dirty="0"/>
              <a:t> من المقاومة  المتغيرة وإظهارها على شاشة الـ </a:t>
            </a:r>
            <a:r>
              <a:rPr lang="en-US" sz="2400" dirty="0"/>
              <a:t> LCD</a:t>
            </a:r>
            <a:r>
              <a:rPr lang="ar-SA" sz="2400" dirty="0"/>
              <a:t>(</a:t>
            </a:r>
            <a:r>
              <a:rPr lang="en-US" sz="2400" dirty="0"/>
              <a:t>ADC</a:t>
            </a:r>
            <a:r>
              <a:rPr lang="ar-SA" sz="2400" dirty="0"/>
              <a:t> في نمط التحويل المفرد والجهد المرجعي </a:t>
            </a:r>
            <a:r>
              <a:rPr lang="en-US" sz="2400" dirty="0"/>
              <a:t> AREF</a:t>
            </a:r>
            <a:r>
              <a:rPr lang="ar-SA" sz="2400" dirty="0"/>
              <a:t>واستخدام مقاطعة اكتمال التحويل).</a:t>
            </a:r>
          </a:p>
          <a:p>
            <a:r>
              <a:rPr lang="ar-SA" sz="2400" dirty="0"/>
              <a:t> </a:t>
            </a:r>
          </a:p>
        </p:txBody>
      </p:sp>
      <p:sp>
        <p:nvSpPr>
          <p:cNvPr id="8" name="مربع نص 7">
            <a:hlinkClick r:id="rId4" action="ppaction://program"/>
          </p:cNvPr>
          <p:cNvSpPr txBox="1"/>
          <p:nvPr/>
        </p:nvSpPr>
        <p:spPr>
          <a:xfrm>
            <a:off x="6605185" y="4972526"/>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\Examples\Ex07</a:t>
            </a:r>
            <a:endParaRPr lang="ar-SA" b="1" dirty="0">
              <a:solidFill>
                <a:srgbClr val="FF0000"/>
              </a:solidFill>
            </a:endParaRPr>
          </a:p>
        </p:txBody>
      </p:sp>
      <p:sp>
        <p:nvSpPr>
          <p:cNvPr id="9" name="مستطيل 8"/>
          <p:cNvSpPr/>
          <p:nvPr/>
        </p:nvSpPr>
        <p:spPr>
          <a:xfrm>
            <a:off x="6397693" y="4904873"/>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695396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810120">
                  <a:extLst>
                    <a:ext uri="{9D8B030D-6E8A-4147-A177-3AD203B41FA5}">
                      <a16:colId xmlns:a16="http://schemas.microsoft.com/office/drawing/2014/main" val="20000"/>
                    </a:ext>
                  </a:extLst>
                </a:gridCol>
                <a:gridCol w="4341418">
                  <a:extLst>
                    <a:ext uri="{9D8B030D-6E8A-4147-A177-3AD203B41FA5}">
                      <a16:colId xmlns:a16="http://schemas.microsoft.com/office/drawing/2014/main" val="20001"/>
                    </a:ext>
                  </a:extLst>
                </a:gridCol>
              </a:tblGrid>
              <a:tr h="6741368">
                <a:tc>
                  <a:txBody>
                    <a:bodyPr/>
                    <a:lstStyle/>
                    <a:p>
                      <a:pPr algn="l" rtl="1"/>
                      <a:r>
                        <a:rPr lang="en-US" sz="2400" dirty="0">
                          <a:solidFill>
                            <a:srgbClr val="FF0000"/>
                          </a:solidFill>
                        </a:rPr>
                        <a:t>if (i==4)  i=0;</a:t>
                      </a:r>
                    </a:p>
                    <a:p>
                      <a:pPr algn="l" rtl="1"/>
                      <a:r>
                        <a:rPr lang="en-US" sz="2400" dirty="0">
                          <a:solidFill>
                            <a:srgbClr val="FF0000"/>
                          </a:solidFill>
                        </a:rPr>
                        <a:t>ADMUX=i</a:t>
                      </a:r>
                      <a:r>
                        <a:rPr lang="en-US" sz="2400" dirty="0">
                          <a:solidFill>
                            <a:schemeClr val="tx1"/>
                          </a:solidFill>
                        </a:rPr>
                        <a:t>; </a:t>
                      </a:r>
                    </a:p>
                    <a:p>
                      <a:pPr algn="l" rtl="1"/>
                      <a:r>
                        <a:rPr lang="en-US" sz="2400" dirty="0">
                          <a:solidFill>
                            <a:srgbClr val="92D050"/>
                          </a:solidFill>
                        </a:rPr>
                        <a:t>// Delay needed for the stabilization of the ADC input voltage</a:t>
                      </a:r>
                    </a:p>
                    <a:p>
                      <a:pPr algn="l" rtl="1"/>
                      <a:r>
                        <a:rPr lang="en-US" sz="2400" dirty="0" err="1">
                          <a:solidFill>
                            <a:schemeClr val="tx1"/>
                          </a:solidFill>
                        </a:rPr>
                        <a:t>delay_us</a:t>
                      </a:r>
                      <a:r>
                        <a:rPr lang="en-US" sz="2400" dirty="0">
                          <a:solidFill>
                            <a:schemeClr val="tx1"/>
                          </a:solidFill>
                        </a:rPr>
                        <a:t>(10);</a:t>
                      </a:r>
                    </a:p>
                    <a:p>
                      <a:pPr algn="l" rtl="1"/>
                      <a:r>
                        <a:rPr lang="en-US" sz="2400" dirty="0">
                          <a:solidFill>
                            <a:srgbClr val="92D050"/>
                          </a:solidFill>
                        </a:rPr>
                        <a:t>// Start the AD conversion</a:t>
                      </a:r>
                    </a:p>
                    <a:p>
                      <a:pPr algn="l" rtl="1"/>
                      <a:r>
                        <a:rPr lang="en-US" sz="2400" dirty="0">
                          <a:solidFill>
                            <a:srgbClr val="FF0000"/>
                          </a:solidFill>
                        </a:rPr>
                        <a:t>ADCSRA.6=1</a:t>
                      </a:r>
                      <a:r>
                        <a:rPr lang="en-US" sz="2400" dirty="0">
                          <a:solidFill>
                            <a:schemeClr val="tx1"/>
                          </a:solidFill>
                        </a:rPr>
                        <a:t>;</a:t>
                      </a:r>
                    </a:p>
                    <a:p>
                      <a:pPr algn="l" rtl="1"/>
                      <a:r>
                        <a:rPr lang="en-US" sz="2400" dirty="0">
                          <a:solidFill>
                            <a:srgbClr val="FF0000"/>
                          </a:solidFill>
                        </a:rPr>
                        <a:t>}</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rgbClr val="92D050"/>
                          </a:solidFill>
                        </a:rPr>
                        <a:t>// Select ADC1 channel  </a:t>
                      </a:r>
                    </a:p>
                    <a:p>
                      <a:pPr algn="l" rtl="1"/>
                      <a:r>
                        <a:rPr lang="en-US" sz="2400" dirty="0">
                          <a:solidFill>
                            <a:srgbClr val="92D050"/>
                          </a:solidFill>
                        </a:rPr>
                        <a:t>//ADC Voltage Reference: </a:t>
                      </a:r>
                      <a:r>
                        <a:rPr lang="en-US" sz="2400" dirty="0" err="1">
                          <a:solidFill>
                            <a:srgbClr val="92D050"/>
                          </a:solidFill>
                        </a:rPr>
                        <a:t>AVcc</a:t>
                      </a:r>
                      <a:r>
                        <a:rPr lang="en-US" sz="2400" dirty="0">
                          <a:solidFill>
                            <a:srgbClr val="92D050"/>
                          </a:solidFill>
                        </a:rPr>
                        <a:t> pin</a:t>
                      </a:r>
                    </a:p>
                    <a:p>
                      <a:pPr algn="l" rtl="1"/>
                      <a:r>
                        <a:rPr lang="en-US" sz="2400" dirty="0">
                          <a:solidFill>
                            <a:schemeClr val="tx1"/>
                          </a:solidFill>
                        </a:rPr>
                        <a:t>ADMUX=0B00000000;</a:t>
                      </a:r>
                    </a:p>
                    <a:p>
                      <a:pPr algn="l" rtl="1"/>
                      <a:r>
                        <a:rPr lang="en-US" sz="2400" dirty="0">
                          <a:solidFill>
                            <a:srgbClr val="92D050"/>
                          </a:solidFill>
                        </a:rPr>
                        <a:t>// ADC Clock frequency: 125 kHz</a:t>
                      </a:r>
                    </a:p>
                    <a:p>
                      <a:pPr algn="l" rtl="1"/>
                      <a:r>
                        <a:rPr lang="en-US" sz="2400" dirty="0">
                          <a:solidFill>
                            <a:srgbClr val="92D050"/>
                          </a:solidFill>
                        </a:rPr>
                        <a:t>// Single Conversion mode</a:t>
                      </a:r>
                    </a:p>
                    <a:p>
                      <a:pPr algn="l" rtl="1"/>
                      <a:r>
                        <a:rPr lang="en-US" sz="2400" dirty="0">
                          <a:solidFill>
                            <a:schemeClr val="tx1"/>
                          </a:solidFill>
                        </a:rPr>
                        <a:t>ADCSRA=0B10001011;</a:t>
                      </a:r>
                    </a:p>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unsigned </a:t>
                      </a:r>
                      <a:r>
                        <a:rPr lang="en-US" sz="2400" dirty="0" err="1">
                          <a:solidFill>
                            <a:schemeClr val="tx1"/>
                          </a:solidFill>
                        </a:rPr>
                        <a:t>int</a:t>
                      </a:r>
                      <a:r>
                        <a:rPr lang="en-US" sz="2400" dirty="0">
                          <a:solidFill>
                            <a:schemeClr val="tx1"/>
                          </a:solidFill>
                        </a:rPr>
                        <a:t> </a:t>
                      </a:r>
                      <a:r>
                        <a:rPr lang="en-US" sz="2400" dirty="0" err="1">
                          <a:solidFill>
                            <a:schemeClr val="tx1"/>
                          </a:solidFill>
                        </a:rPr>
                        <a:t>adc_data</a:t>
                      </a:r>
                      <a:r>
                        <a:rPr lang="en-US" sz="2400" dirty="0">
                          <a:solidFill>
                            <a:schemeClr val="tx1"/>
                          </a:solidFill>
                        </a:rPr>
                        <a:t>[4];</a:t>
                      </a:r>
                    </a:p>
                    <a:p>
                      <a:pPr algn="l" rtl="1"/>
                      <a:r>
                        <a:rPr lang="en-US" sz="2400" dirty="0">
                          <a:solidFill>
                            <a:schemeClr val="tx1"/>
                          </a:solidFill>
                        </a:rPr>
                        <a:t>char i;</a:t>
                      </a:r>
                    </a:p>
                    <a:p>
                      <a:pPr algn="l" rtl="1"/>
                      <a:r>
                        <a:rPr lang="en-US" sz="2400" dirty="0">
                          <a:solidFill>
                            <a:schemeClr val="tx1"/>
                          </a:solidFill>
                        </a:rPr>
                        <a:t>char *s;</a:t>
                      </a:r>
                    </a:p>
                    <a:p>
                      <a:pPr algn="l" rtl="1"/>
                      <a:r>
                        <a:rPr lang="en-US" sz="2400" dirty="0">
                          <a:solidFill>
                            <a:srgbClr val="92D050"/>
                          </a:solidFill>
                        </a:rPr>
                        <a:t>// ADC interrupt service routine</a:t>
                      </a:r>
                    </a:p>
                    <a:p>
                      <a:pPr algn="l" rtl="1"/>
                      <a:r>
                        <a:rPr lang="en-US" sz="2400" dirty="0">
                          <a:solidFill>
                            <a:srgbClr val="FF0000"/>
                          </a:solidFill>
                        </a:rPr>
                        <a:t>interrupt [ADC_INT] void </a:t>
                      </a:r>
                      <a:r>
                        <a:rPr lang="en-US" sz="2400" dirty="0" err="1">
                          <a:solidFill>
                            <a:srgbClr val="FF0000"/>
                          </a:solidFill>
                        </a:rPr>
                        <a:t>adc_isr</a:t>
                      </a:r>
                      <a:r>
                        <a:rPr lang="en-US" sz="2400" dirty="0">
                          <a:solidFill>
                            <a:srgbClr val="FF0000"/>
                          </a:solidFill>
                        </a:rPr>
                        <a:t>(void)</a:t>
                      </a:r>
                    </a:p>
                    <a:p>
                      <a:pPr algn="l" rtl="1"/>
                      <a:r>
                        <a:rPr lang="en-US" sz="2400" dirty="0">
                          <a:solidFill>
                            <a:srgbClr val="FF0000"/>
                          </a:solidFill>
                        </a:rPr>
                        <a:t>{</a:t>
                      </a:r>
                    </a:p>
                    <a:p>
                      <a:pPr algn="l" rtl="1"/>
                      <a:r>
                        <a:rPr lang="en-US" sz="2400" dirty="0">
                          <a:solidFill>
                            <a:srgbClr val="92D050"/>
                          </a:solidFill>
                        </a:rPr>
                        <a:t>// Read the AD conversion result</a:t>
                      </a:r>
                    </a:p>
                    <a:p>
                      <a:pPr algn="l" rtl="1"/>
                      <a:r>
                        <a:rPr lang="en-US" sz="2400" dirty="0" err="1">
                          <a:solidFill>
                            <a:srgbClr val="FF0000"/>
                          </a:solidFill>
                        </a:rPr>
                        <a:t>adc_data</a:t>
                      </a:r>
                      <a:r>
                        <a:rPr lang="en-US" sz="2400" dirty="0">
                          <a:solidFill>
                            <a:srgbClr val="FF0000"/>
                          </a:solidFill>
                        </a:rPr>
                        <a:t>[i]=ADCW; </a:t>
                      </a:r>
                    </a:p>
                    <a:p>
                      <a:pPr algn="l" rtl="1"/>
                      <a:r>
                        <a:rPr lang="en-US" sz="2400" dirty="0">
                          <a:solidFill>
                            <a:srgbClr val="92D050"/>
                          </a:solidFill>
                        </a:rPr>
                        <a:t>// Select next ADC input</a:t>
                      </a:r>
                    </a:p>
                    <a:p>
                      <a:pPr algn="l" rtl="1"/>
                      <a:r>
                        <a:rPr lang="en-US" sz="2400" dirty="0">
                          <a:solidFill>
                            <a:srgbClr val="FF0000"/>
                          </a:solidFill>
                        </a:rPr>
                        <a:t>i++;</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99</a:t>
            </a:fld>
            <a:endParaRPr lang="ar-SA"/>
          </a:p>
        </p:txBody>
      </p:sp>
    </p:spTree>
    <p:extLst>
      <p:ext uri="{BB962C8B-B14F-4D97-AF65-F5344CB8AC3E}">
        <p14:creationId xmlns:p14="http://schemas.microsoft.com/office/powerpoint/2010/main" val="340570995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مخصص 1">
      <a:majorFont>
        <a:latin typeface="Times New Roman"/>
        <a:ea typeface=""/>
        <a:cs typeface="Simplified Arabic"/>
      </a:majorFont>
      <a:minorFont>
        <a:latin typeface="Times New Roman"/>
        <a:ea typeface=""/>
        <a:cs typeface="Simplified Arab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196189</TotalTime>
  <Words>6995</Words>
  <Application>Microsoft Office PowerPoint</Application>
  <PresentationFormat>On-screen Show (4:3)</PresentationFormat>
  <Paragraphs>1114</Paragraphs>
  <Slides>128</Slides>
  <Notes>26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128</vt:i4>
      </vt:variant>
    </vt:vector>
  </HeadingPairs>
  <TitlesOfParts>
    <vt:vector size="142" baseType="lpstr">
      <vt:lpstr>Algerian</vt:lpstr>
      <vt:lpstr>Arial</vt:lpstr>
      <vt:lpstr>ArialMT</vt:lpstr>
      <vt:lpstr>Calibri</vt:lpstr>
      <vt:lpstr>Cambria Math</vt:lpstr>
      <vt:lpstr>Symbol</vt:lpstr>
      <vt:lpstr>SymbolMT</vt:lpstr>
      <vt:lpstr>Tahoma</vt:lpstr>
      <vt:lpstr>Times New Roman</vt:lpstr>
      <vt:lpstr>Wingdings</vt:lpstr>
      <vt:lpstr>Wingdings-Regular</vt:lpstr>
      <vt:lpstr>نسق Office</vt:lpstr>
      <vt:lpstr>1_نسق Office</vt:lpstr>
      <vt:lpstr>Visio</vt:lpstr>
      <vt:lpstr> Embedded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المستقبل للحاسبات - سنجار</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dc:title>
  <dc:creator>shift</dc:creator>
  <cp:lastModifiedBy>Asaad Kaadan</cp:lastModifiedBy>
  <cp:revision>937</cp:revision>
  <dcterms:created xsi:type="dcterms:W3CDTF">2016-02-28T12:23:29Z</dcterms:created>
  <dcterms:modified xsi:type="dcterms:W3CDTF">2019-03-27T10:16:16Z</dcterms:modified>
</cp:coreProperties>
</file>